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 Slab Light"/>
      <p:regular r:id="rId29"/>
      <p:bold r:id="rId30"/>
    </p:embeddedFont>
    <p:embeddedFont>
      <p:font typeface="Bebas Neue"/>
      <p:regular r:id="rId31"/>
    </p:embeddedFont>
    <p:embeddedFont>
      <p:font typeface="Overpass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Overpass ExtraLight"/>
      <p:regular r:id="rId40"/>
      <p:bold r:id="rId41"/>
      <p:italic r:id="rId42"/>
      <p:boldItalic r:id="rId43"/>
    </p:embeddedFont>
    <p:embeddedFont>
      <p:font typeface="Overpass Light"/>
      <p:regular r:id="rId44"/>
      <p:bold r:id="rId45"/>
      <p:italic r:id="rId46"/>
      <p:boldItalic r:id="rId47"/>
    </p:embeddedFont>
    <p:embeddedFont>
      <p:font typeface="Overpass Medium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ExtraLight-regular.fntdata"/><Relationship Id="rId42" Type="http://schemas.openxmlformats.org/officeDocument/2006/relationships/font" Target="fonts/OverpassExtraLight-italic.fntdata"/><Relationship Id="rId41" Type="http://schemas.openxmlformats.org/officeDocument/2006/relationships/font" Target="fonts/OverpassExtraLight-bold.fntdata"/><Relationship Id="rId44" Type="http://schemas.openxmlformats.org/officeDocument/2006/relationships/font" Target="fonts/OverpassLight-regular.fntdata"/><Relationship Id="rId43" Type="http://schemas.openxmlformats.org/officeDocument/2006/relationships/font" Target="fonts/OverpassExtraLight-boldItalic.fntdata"/><Relationship Id="rId46" Type="http://schemas.openxmlformats.org/officeDocument/2006/relationships/font" Target="fonts/OverpassLight-italic.fntdata"/><Relationship Id="rId45" Type="http://schemas.openxmlformats.org/officeDocument/2006/relationships/font" Target="fonts/Overpass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verpassMedium-regular.fntdata"/><Relationship Id="rId47" Type="http://schemas.openxmlformats.org/officeDocument/2006/relationships/font" Target="fonts/OverpassLight-boldItalic.fntdata"/><Relationship Id="rId49" Type="http://schemas.openxmlformats.org/officeDocument/2006/relationships/font" Target="fonts/Overpass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basNeue-regular.fntdata"/><Relationship Id="rId30" Type="http://schemas.openxmlformats.org/officeDocument/2006/relationships/font" Target="fonts/RobotoSlabLight-bold.fntdata"/><Relationship Id="rId33" Type="http://schemas.openxmlformats.org/officeDocument/2006/relationships/font" Target="fonts/Overpass-bold.fntdata"/><Relationship Id="rId32" Type="http://schemas.openxmlformats.org/officeDocument/2006/relationships/font" Target="fonts/Overpass-regular.fntdata"/><Relationship Id="rId35" Type="http://schemas.openxmlformats.org/officeDocument/2006/relationships/font" Target="fonts/Overpass-boldItalic.fntdata"/><Relationship Id="rId34" Type="http://schemas.openxmlformats.org/officeDocument/2006/relationships/font" Target="fonts/Overpass-italic.fntdata"/><Relationship Id="rId37" Type="http://schemas.openxmlformats.org/officeDocument/2006/relationships/font" Target="fonts/FiraSansExtraCondensedMedium-bold.fntdata"/><Relationship Id="rId36" Type="http://schemas.openxmlformats.org/officeDocument/2006/relationships/font" Target="fonts/FiraSansExtraCondensedMedium-regular.fntdata"/><Relationship Id="rId39" Type="http://schemas.openxmlformats.org/officeDocument/2006/relationships/font" Target="fonts/FiraSansExtraCondensedMedium-boldItalic.fntdata"/><Relationship Id="rId38" Type="http://schemas.openxmlformats.org/officeDocument/2006/relationships/font" Target="fonts/FiraSansExtraCondensed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font" Target="fonts/RobotoSlabLight-regular.fntdata"/><Relationship Id="rId51" Type="http://schemas.openxmlformats.org/officeDocument/2006/relationships/font" Target="fonts/OverpassMedium-boldItalic.fntdata"/><Relationship Id="rId50" Type="http://schemas.openxmlformats.org/officeDocument/2006/relationships/font" Target="fonts/Overpass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391e9029de_1_2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391e9029de_1_2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91e9029de_1_2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91e9029de_1_2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7d29277c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7d29277c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7a667ef0f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7a667ef0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91e9029de_1_1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391e9029de_1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391e9029de_1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391e9029de_1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91e9029de_1_2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91e9029de_1_2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77a667ef0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77a667ef0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391e9029de_1_2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391e9029de_1_2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91e9029de_1_2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391e9029de_1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4339e58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4339e58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391e9029de_1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391e9029de_1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77a667ef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77a667ef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391e9029de_1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391e9029de_1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3e9b8965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3e9b8965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7a667ef0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7a667ef0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4339e580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4339e580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47398cd5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47398cd5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91e9029de_1_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391e9029de_1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91e9029de_1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91e9029de_1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91e9029de_1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91e9029de_1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7a667ef0f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7a667ef0f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59e2d699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859e2d699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2" type="title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subTitle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hasCustomPrompt="1" idx="4" type="title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idx="5" type="subTitle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6" type="subTitle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7" type="title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8" type="subTitle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9" type="subTitle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13" type="title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idx="14" type="subTitle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5" type="subTitle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hasCustomPrompt="1"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hasCustomPrompt="1" type="title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/>
          <p:nvPr>
            <p:ph idx="2" type="title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6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hasCustomPrompt="1" type="title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2" type="subTitle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subTitle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5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_1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2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2" type="subTitle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3" type="subTitle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4" type="subTitle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5" type="subTitle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6" type="subTitle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ONLY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ONLY_3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2" type="subTitle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3" type="subTitle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4" type="subTitle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5" type="subTitle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6" type="subTitle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2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"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_1_1_1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2_3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2_2_1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2_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2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4_1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8" name="Google Shape;248;p43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43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2" name="Google Shape;252;p43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4" name="Google Shape;254;p43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43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4_1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idx="1" type="subTitle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2" type="subTitle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3" type="subTitle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4" type="subTitle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5" type="subTitle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6" type="subTitle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7" type="subTitle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8" type="subTitle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9" type="subTitle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3" type="subTitle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4" type="subTitle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5" type="subTitle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6"/>
          <p:cNvSpPr txBox="1"/>
          <p:nvPr>
            <p:ph idx="1" type="subTitle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idx="2" type="subTitle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3" type="subTitle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idx="4" type="subTitle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5" type="subTitle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6" type="subTitle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8"/>
          <p:cNvSpPr txBox="1"/>
          <p:nvPr>
            <p:ph idx="1" type="subTitle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2" type="subTitle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3" type="subTitle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4" type="subTitle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5" type="subTitle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6" type="subTitle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idx="7" type="subTitle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8" type="subTitle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2" type="subTitle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idx="4" type="subTitle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idx="6" type="subTitle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3">
  <p:cSld name="CUSTOM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idx="1" type="subTitle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2" type="subTitle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idx="3" type="subTitle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4" type="subTitle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5" type="subTitle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6" type="subTitle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6">
  <p:cSld name="CUSTOM_2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idx="1" type="subTitle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idx="2" type="subTitle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idx="3" type="subTitle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4" type="subTitle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idx="5" type="subTitle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idx="7" type="subTitle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8" type="subTitle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7">
  <p:cSld name="CUSTOM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8">
  <p:cSld name="CUSTOM_2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idx="1" type="subTitle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54"/>
          <p:cNvSpPr txBox="1"/>
          <p:nvPr>
            <p:ph idx="2" type="subTitle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4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54"/>
          <p:cNvSpPr txBox="1"/>
          <p:nvPr>
            <p:ph idx="4" type="subTitle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4"/>
          <p:cNvSpPr txBox="1"/>
          <p:nvPr>
            <p:ph idx="5" type="subTitle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54"/>
          <p:cNvSpPr txBox="1"/>
          <p:nvPr>
            <p:ph idx="6" type="subTitle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4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idx="8" type="subTitle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9">
  <p:cSld name="CUSTOM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4" name="Google Shape;394;p55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6" name="Google Shape;396;p55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55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0">
  <p:cSld name="CUSTOM_2_1_1_1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6"/>
          <p:cNvSpPr txBox="1"/>
          <p:nvPr>
            <p:ph idx="1" type="subTitle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6"/>
          <p:cNvSpPr txBox="1"/>
          <p:nvPr>
            <p:ph idx="2" type="subTitle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56"/>
          <p:cNvSpPr txBox="1"/>
          <p:nvPr>
            <p:ph idx="3" type="subTitle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56"/>
          <p:cNvSpPr txBox="1"/>
          <p:nvPr>
            <p:ph idx="4" type="subTitle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1">
  <p:cSld name="CUSTOM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7"/>
          <p:cNvSpPr txBox="1"/>
          <p:nvPr>
            <p:ph idx="1" type="subTitle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idx="2" type="subTitle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7"/>
          <p:cNvSpPr txBox="1"/>
          <p:nvPr>
            <p:ph idx="3" type="subTitle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idx="4" type="subTitle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idx="5" type="subTitle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idx="6" type="subTitle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idx="7" type="subTitle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idx="8" type="subTitle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2">
  <p:cSld name="CUSTOM_2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58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8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8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8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_1_1_1"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1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61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6" name="Google Shape;446;p61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8" name="Google Shape;448;p61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ppsync-chat.luisk.dev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github.com/luiscarlosjayk/app-sync-chat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idx="1" type="subTitle"/>
          </p:nvPr>
        </p:nvSpPr>
        <p:spPr>
          <a:xfrm>
            <a:off x="2364775" y="39864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Luis Carlos Osorio Jayk</a:t>
            </a:r>
            <a:endParaRPr/>
          </a:p>
        </p:txBody>
      </p:sp>
      <p:sp>
        <p:nvSpPr>
          <p:cNvPr id="456" name="Google Shape;456;p62"/>
          <p:cNvSpPr txBox="1"/>
          <p:nvPr>
            <p:ph type="ctrTitle"/>
          </p:nvPr>
        </p:nvSpPr>
        <p:spPr>
          <a:xfrm>
            <a:off x="877725" y="1000050"/>
            <a:ext cx="71886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WebSockets Less Socket-y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And MORE AWESOME-y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event handlers : onPublish</a:t>
            </a:r>
            <a:endParaRPr/>
          </a:p>
        </p:txBody>
      </p:sp>
      <p:pic>
        <p:nvPicPr>
          <p:cNvPr id="634" name="Google Shape;634;p71"/>
          <p:cNvPicPr preferRelativeResize="0"/>
          <p:nvPr/>
        </p:nvPicPr>
        <p:blipFill rotWithShape="1">
          <a:blip r:embed="rId3">
            <a:alphaModFix/>
          </a:blip>
          <a:srcRect b="10065" l="7426" r="7118" t="10494"/>
          <a:stretch/>
        </p:blipFill>
        <p:spPr>
          <a:xfrm>
            <a:off x="2208338" y="1490388"/>
            <a:ext cx="4727324" cy="30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event handlers : onSubscribe</a:t>
            </a:r>
            <a:endParaRPr/>
          </a:p>
        </p:txBody>
      </p:sp>
      <p:pic>
        <p:nvPicPr>
          <p:cNvPr id="640" name="Google Shape;6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98775"/>
            <a:ext cx="8839202" cy="299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3"/>
          <p:cNvSpPr txBox="1"/>
          <p:nvPr>
            <p:ph idx="2" type="title"/>
          </p:nvPr>
        </p:nvSpPr>
        <p:spPr>
          <a:xfrm>
            <a:off x="3915800" y="1753300"/>
            <a:ext cx="51648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Authorization</a:t>
            </a:r>
            <a:endParaRPr sz="72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74"/>
          <p:cNvPicPr preferRelativeResize="0"/>
          <p:nvPr/>
        </p:nvPicPr>
        <p:blipFill rotWithShape="1">
          <a:blip r:embed="rId3">
            <a:alphaModFix/>
          </a:blip>
          <a:srcRect b="4689" l="0" r="0" t="0"/>
          <a:stretch/>
        </p:blipFill>
        <p:spPr>
          <a:xfrm>
            <a:off x="386700" y="1026950"/>
            <a:ext cx="8370600" cy="185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74"/>
          <p:cNvCxnSpPr>
            <a:endCxn id="652" idx="2"/>
          </p:cNvCxnSpPr>
          <p:nvPr/>
        </p:nvCxnSpPr>
        <p:spPr>
          <a:xfrm rot="10800000">
            <a:off x="1128057" y="1026956"/>
            <a:ext cx="0" cy="21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3" name="Google Shape;653;p74"/>
          <p:cNvSpPr txBox="1"/>
          <p:nvPr>
            <p:ph idx="1" type="subTitle"/>
          </p:nvPr>
        </p:nvSpPr>
        <p:spPr>
          <a:xfrm>
            <a:off x="244779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API KEY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654" name="Google Shape;654;p74"/>
          <p:cNvGrpSpPr/>
          <p:nvPr/>
        </p:nvGrpSpPr>
        <p:grpSpPr>
          <a:xfrm>
            <a:off x="821757" y="414356"/>
            <a:ext cx="612600" cy="612600"/>
            <a:chOff x="1095228" y="414481"/>
            <a:chExt cx="612600" cy="612600"/>
          </a:xfrm>
        </p:grpSpPr>
        <p:sp>
          <p:nvSpPr>
            <p:cNvPr id="655" name="Google Shape;655;p74"/>
            <p:cNvSpPr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4"/>
            <p:cNvSpPr txBox="1"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  <a:endParaRPr b="1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656" name="Google Shape;656;p74"/>
          <p:cNvCxnSpPr>
            <a:endCxn id="657" idx="2"/>
          </p:cNvCxnSpPr>
          <p:nvPr/>
        </p:nvCxnSpPr>
        <p:spPr>
          <a:xfrm rot="10800000">
            <a:off x="2858703" y="1026956"/>
            <a:ext cx="0" cy="21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58" name="Google Shape;658;p74"/>
          <p:cNvSpPr txBox="1"/>
          <p:nvPr>
            <p:ph idx="1" type="subTitle"/>
          </p:nvPr>
        </p:nvSpPr>
        <p:spPr>
          <a:xfrm>
            <a:off x="197542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AMAZON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COGNITO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659" name="Google Shape;659;p74"/>
          <p:cNvGrpSpPr/>
          <p:nvPr/>
        </p:nvGrpSpPr>
        <p:grpSpPr>
          <a:xfrm>
            <a:off x="2552403" y="414356"/>
            <a:ext cx="612600" cy="612600"/>
            <a:chOff x="1095228" y="414481"/>
            <a:chExt cx="612600" cy="612600"/>
          </a:xfrm>
        </p:grpSpPr>
        <p:sp>
          <p:nvSpPr>
            <p:cNvPr id="660" name="Google Shape;660;p74"/>
            <p:cNvSpPr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4"/>
            <p:cNvSpPr txBox="1"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  <a:endParaRPr b="1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661" name="Google Shape;661;p74"/>
          <p:cNvCxnSpPr>
            <a:endCxn id="662" idx="2"/>
          </p:cNvCxnSpPr>
          <p:nvPr/>
        </p:nvCxnSpPr>
        <p:spPr>
          <a:xfrm rot="10800000">
            <a:off x="4617503" y="1026956"/>
            <a:ext cx="0" cy="21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63" name="Google Shape;663;p74"/>
          <p:cNvSpPr txBox="1"/>
          <p:nvPr>
            <p:ph idx="1" type="subTitle"/>
          </p:nvPr>
        </p:nvSpPr>
        <p:spPr>
          <a:xfrm>
            <a:off x="373422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AWS LAMBDA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664" name="Google Shape;664;p74"/>
          <p:cNvGrpSpPr/>
          <p:nvPr/>
        </p:nvGrpSpPr>
        <p:grpSpPr>
          <a:xfrm>
            <a:off x="4311203" y="414356"/>
            <a:ext cx="612600" cy="612600"/>
            <a:chOff x="1095228" y="414481"/>
            <a:chExt cx="612600" cy="612600"/>
          </a:xfrm>
        </p:grpSpPr>
        <p:sp>
          <p:nvSpPr>
            <p:cNvPr id="665" name="Google Shape;665;p74"/>
            <p:cNvSpPr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4"/>
            <p:cNvSpPr txBox="1"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  <a:endParaRPr b="1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666" name="Google Shape;666;p74"/>
          <p:cNvCxnSpPr>
            <a:endCxn id="667" idx="2"/>
          </p:cNvCxnSpPr>
          <p:nvPr/>
        </p:nvCxnSpPr>
        <p:spPr>
          <a:xfrm rot="10800000">
            <a:off x="6376791" y="1026956"/>
            <a:ext cx="0" cy="21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68" name="Google Shape;668;p74"/>
          <p:cNvSpPr txBox="1"/>
          <p:nvPr>
            <p:ph idx="1" type="subTitle"/>
          </p:nvPr>
        </p:nvSpPr>
        <p:spPr>
          <a:xfrm>
            <a:off x="5493513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OPENID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CONNECT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669" name="Google Shape;669;p74"/>
          <p:cNvGrpSpPr/>
          <p:nvPr/>
        </p:nvGrpSpPr>
        <p:grpSpPr>
          <a:xfrm>
            <a:off x="6070491" y="414356"/>
            <a:ext cx="612600" cy="612600"/>
            <a:chOff x="1095228" y="414481"/>
            <a:chExt cx="612600" cy="612600"/>
          </a:xfrm>
        </p:grpSpPr>
        <p:sp>
          <p:nvSpPr>
            <p:cNvPr id="670" name="Google Shape;670;p74"/>
            <p:cNvSpPr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4"/>
            <p:cNvSpPr txBox="1"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04</a:t>
              </a:r>
              <a:endParaRPr b="1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671" name="Google Shape;671;p74"/>
          <p:cNvCxnSpPr>
            <a:endCxn id="672" idx="2"/>
          </p:cNvCxnSpPr>
          <p:nvPr/>
        </p:nvCxnSpPr>
        <p:spPr>
          <a:xfrm rot="10800000">
            <a:off x="8131128" y="1026956"/>
            <a:ext cx="0" cy="212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73" name="Google Shape;673;p74"/>
          <p:cNvSpPr txBox="1"/>
          <p:nvPr>
            <p:ph idx="1" type="subTitle"/>
          </p:nvPr>
        </p:nvSpPr>
        <p:spPr>
          <a:xfrm>
            <a:off x="7247850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Medium"/>
                <a:ea typeface="Overpass Medium"/>
                <a:cs typeface="Overpass Medium"/>
                <a:sym typeface="Overpass Medium"/>
              </a:rPr>
              <a:t>AWS IAM</a:t>
            </a:r>
            <a:endParaRPr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674" name="Google Shape;674;p74"/>
          <p:cNvGrpSpPr/>
          <p:nvPr/>
        </p:nvGrpSpPr>
        <p:grpSpPr>
          <a:xfrm>
            <a:off x="7824828" y="414356"/>
            <a:ext cx="612600" cy="612600"/>
            <a:chOff x="1095228" y="414481"/>
            <a:chExt cx="612600" cy="612600"/>
          </a:xfrm>
        </p:grpSpPr>
        <p:sp>
          <p:nvSpPr>
            <p:cNvPr id="675" name="Google Shape;675;p74"/>
            <p:cNvSpPr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4"/>
            <p:cNvSpPr txBox="1"/>
            <p:nvPr/>
          </p:nvSpPr>
          <p:spPr>
            <a:xfrm>
              <a:off x="1095228" y="414481"/>
              <a:ext cx="612600" cy="6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05</a:t>
              </a:r>
              <a:endParaRPr b="1" sz="17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5"/>
          <p:cNvSpPr txBox="1"/>
          <p:nvPr>
            <p:ph type="title"/>
          </p:nvPr>
        </p:nvSpPr>
        <p:spPr>
          <a:xfrm>
            <a:off x="1992450" y="961375"/>
            <a:ext cx="41250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</a:t>
            </a:r>
            <a:endParaRPr b="1"/>
          </a:p>
        </p:txBody>
      </p:sp>
      <p:sp>
        <p:nvSpPr>
          <p:cNvPr id="681" name="Google Shape;681;p75"/>
          <p:cNvSpPr txBox="1"/>
          <p:nvPr>
            <p:ph idx="2" type="title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Quotas </a:t>
            </a:r>
            <a:endParaRPr/>
          </a:p>
        </p:txBody>
      </p:sp>
      <p:sp>
        <p:nvSpPr>
          <p:cNvPr id="682" name="Google Shape;682;p75"/>
          <p:cNvSpPr txBox="1"/>
          <p:nvPr>
            <p:ph idx="2" type="title"/>
          </p:nvPr>
        </p:nvSpPr>
        <p:spPr>
          <a:xfrm>
            <a:off x="2329175" y="1954950"/>
            <a:ext cx="18258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76"/>
          <p:cNvGrpSpPr/>
          <p:nvPr/>
        </p:nvGrpSpPr>
        <p:grpSpPr>
          <a:xfrm>
            <a:off x="577475" y="367527"/>
            <a:ext cx="2362500" cy="1853400"/>
            <a:chOff x="501275" y="367527"/>
            <a:chExt cx="2362500" cy="1853400"/>
          </a:xfrm>
        </p:grpSpPr>
        <p:sp>
          <p:nvSpPr>
            <p:cNvPr id="688" name="Google Shape;688;p76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6"/>
            <p:cNvSpPr txBox="1"/>
            <p:nvPr/>
          </p:nvSpPr>
          <p:spPr>
            <a:xfrm>
              <a:off x="640476" y="421975"/>
              <a:ext cx="20841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Outbound messages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90" name="Google Shape;690;p76"/>
            <p:cNvSpPr txBox="1"/>
            <p:nvPr/>
          </p:nvSpPr>
          <p:spPr>
            <a:xfrm>
              <a:off x="650135" y="1643289"/>
              <a:ext cx="2084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per second (adjustable)</a:t>
              </a:r>
              <a:endPara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691" name="Google Shape;691;p76"/>
            <p:cNvSpPr txBox="1"/>
            <p:nvPr/>
          </p:nvSpPr>
          <p:spPr>
            <a:xfrm>
              <a:off x="664175" y="1069375"/>
              <a:ext cx="2036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1,000,000</a:t>
              </a:r>
              <a:endParaRPr b="1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692" name="Google Shape;692;p76"/>
          <p:cNvGrpSpPr/>
          <p:nvPr/>
        </p:nvGrpSpPr>
        <p:grpSpPr>
          <a:xfrm>
            <a:off x="577481" y="4511374"/>
            <a:ext cx="7830506" cy="342323"/>
            <a:chOff x="2371350" y="2059277"/>
            <a:chExt cx="2362500" cy="1853400"/>
          </a:xfrm>
        </p:grpSpPr>
        <p:sp>
          <p:nvSpPr>
            <p:cNvPr id="693" name="Google Shape;693;p76"/>
            <p:cNvSpPr/>
            <p:nvPr/>
          </p:nvSpPr>
          <p:spPr>
            <a:xfrm>
              <a:off x="2371350" y="205927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6"/>
            <p:cNvSpPr txBox="1"/>
            <p:nvPr/>
          </p:nvSpPr>
          <p:spPr>
            <a:xfrm>
              <a:off x="2426335" y="2522382"/>
              <a:ext cx="1277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REGIONS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695" name="Google Shape;695;p76"/>
            <p:cNvSpPr txBox="1"/>
            <p:nvPr/>
          </p:nvSpPr>
          <p:spPr>
            <a:xfrm>
              <a:off x="2740735" y="2522328"/>
              <a:ext cx="1581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30</a:t>
              </a:r>
              <a:endParaRPr b="1" sz="2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696" name="Google Shape;696;p76"/>
          <p:cNvSpPr txBox="1"/>
          <p:nvPr/>
        </p:nvSpPr>
        <p:spPr>
          <a:xfrm>
            <a:off x="2159800" y="4511388"/>
            <a:ext cx="2084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globally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697" name="Google Shape;697;p76"/>
          <p:cNvGrpSpPr/>
          <p:nvPr/>
        </p:nvGrpSpPr>
        <p:grpSpPr>
          <a:xfrm>
            <a:off x="3311475" y="367527"/>
            <a:ext cx="2362500" cy="1853400"/>
            <a:chOff x="501275" y="367527"/>
            <a:chExt cx="2362500" cy="1853400"/>
          </a:xfrm>
        </p:grpSpPr>
        <p:sp>
          <p:nvSpPr>
            <p:cNvPr id="698" name="Google Shape;698;p76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6"/>
            <p:cNvSpPr txBox="1"/>
            <p:nvPr/>
          </p:nvSpPr>
          <p:spPr>
            <a:xfrm>
              <a:off x="650119" y="421975"/>
              <a:ext cx="20841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INBOUND MESSAGES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00" name="Google Shape;700;p76"/>
            <p:cNvSpPr txBox="1"/>
            <p:nvPr/>
          </p:nvSpPr>
          <p:spPr>
            <a:xfrm>
              <a:off x="650135" y="1643289"/>
              <a:ext cx="2084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per second (adjustable)</a:t>
              </a:r>
              <a:endPara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701" name="Google Shape;701;p76"/>
            <p:cNvSpPr txBox="1"/>
            <p:nvPr/>
          </p:nvSpPr>
          <p:spPr>
            <a:xfrm>
              <a:off x="1039675" y="1069375"/>
              <a:ext cx="13050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10,000</a:t>
              </a:r>
              <a:endParaRPr b="1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02" name="Google Shape;702;p76"/>
          <p:cNvGrpSpPr/>
          <p:nvPr/>
        </p:nvGrpSpPr>
        <p:grpSpPr>
          <a:xfrm>
            <a:off x="6045475" y="367527"/>
            <a:ext cx="2362500" cy="1853400"/>
            <a:chOff x="501275" y="367527"/>
            <a:chExt cx="2362500" cy="1853400"/>
          </a:xfrm>
        </p:grpSpPr>
        <p:sp>
          <p:nvSpPr>
            <p:cNvPr id="703" name="Google Shape;703;p76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6"/>
            <p:cNvSpPr txBox="1"/>
            <p:nvPr/>
          </p:nvSpPr>
          <p:spPr>
            <a:xfrm>
              <a:off x="781621" y="421975"/>
              <a:ext cx="18018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NEW CONNECTIONS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05" name="Google Shape;705;p76"/>
            <p:cNvSpPr txBox="1"/>
            <p:nvPr/>
          </p:nvSpPr>
          <p:spPr>
            <a:xfrm>
              <a:off x="650135" y="1643289"/>
              <a:ext cx="2084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per second (adjustable)</a:t>
              </a:r>
              <a:endPara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706" name="Google Shape;706;p76"/>
            <p:cNvSpPr txBox="1"/>
            <p:nvPr/>
          </p:nvSpPr>
          <p:spPr>
            <a:xfrm>
              <a:off x="1200875" y="1069375"/>
              <a:ext cx="9633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2,000</a:t>
              </a:r>
              <a:endParaRPr b="1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07" name="Google Shape;707;p76"/>
          <p:cNvGrpSpPr/>
          <p:nvPr/>
        </p:nvGrpSpPr>
        <p:grpSpPr>
          <a:xfrm>
            <a:off x="577475" y="2439464"/>
            <a:ext cx="2362500" cy="1853400"/>
            <a:chOff x="501275" y="367527"/>
            <a:chExt cx="2362500" cy="1853400"/>
          </a:xfrm>
        </p:grpSpPr>
        <p:sp>
          <p:nvSpPr>
            <p:cNvPr id="708" name="Google Shape;708;p76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6"/>
            <p:cNvSpPr txBox="1"/>
            <p:nvPr/>
          </p:nvSpPr>
          <p:spPr>
            <a:xfrm>
              <a:off x="716720" y="421963"/>
              <a:ext cx="19509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API OPERATION COST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10" name="Google Shape;710;p76"/>
            <p:cNvSpPr txBox="1"/>
            <p:nvPr/>
          </p:nvSpPr>
          <p:spPr>
            <a:xfrm>
              <a:off x="650135" y="1643289"/>
              <a:ext cx="2084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per million operations</a:t>
              </a:r>
              <a:endPara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711" name="Google Shape;711;p76"/>
            <p:cNvSpPr txBox="1"/>
            <p:nvPr/>
          </p:nvSpPr>
          <p:spPr>
            <a:xfrm>
              <a:off x="1200875" y="1069363"/>
              <a:ext cx="9633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$ 1</a:t>
              </a:r>
              <a:endParaRPr b="1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12" name="Google Shape;712;p76"/>
          <p:cNvGrpSpPr/>
          <p:nvPr/>
        </p:nvGrpSpPr>
        <p:grpSpPr>
          <a:xfrm>
            <a:off x="3311475" y="2439439"/>
            <a:ext cx="2362500" cy="1853400"/>
            <a:chOff x="501275" y="367527"/>
            <a:chExt cx="2362500" cy="1853400"/>
          </a:xfrm>
        </p:grpSpPr>
        <p:sp>
          <p:nvSpPr>
            <p:cNvPr id="713" name="Google Shape;713;p76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6"/>
            <p:cNvSpPr txBox="1"/>
            <p:nvPr/>
          </p:nvSpPr>
          <p:spPr>
            <a:xfrm>
              <a:off x="828045" y="421963"/>
              <a:ext cx="18675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CONNECTION COST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15" name="Google Shape;715;p76"/>
            <p:cNvSpPr txBox="1"/>
            <p:nvPr/>
          </p:nvSpPr>
          <p:spPr>
            <a:xfrm>
              <a:off x="650135" y="1643289"/>
              <a:ext cx="2084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per million minutes</a:t>
              </a:r>
              <a:endPara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716" name="Google Shape;716;p76"/>
            <p:cNvSpPr txBox="1"/>
            <p:nvPr/>
          </p:nvSpPr>
          <p:spPr>
            <a:xfrm>
              <a:off x="1280150" y="1069375"/>
              <a:ext cx="9633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$ 0,08</a:t>
              </a:r>
              <a:endParaRPr b="1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717" name="Google Shape;717;p76"/>
          <p:cNvGrpSpPr/>
          <p:nvPr/>
        </p:nvGrpSpPr>
        <p:grpSpPr>
          <a:xfrm>
            <a:off x="6045475" y="2439439"/>
            <a:ext cx="2362500" cy="1853400"/>
            <a:chOff x="501275" y="367527"/>
            <a:chExt cx="2362500" cy="1853400"/>
          </a:xfrm>
        </p:grpSpPr>
        <p:sp>
          <p:nvSpPr>
            <p:cNvPr id="718" name="Google Shape;718;p76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6"/>
            <p:cNvSpPr txBox="1"/>
            <p:nvPr/>
          </p:nvSpPr>
          <p:spPr>
            <a:xfrm>
              <a:off x="1053335" y="384354"/>
              <a:ext cx="12777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FREE TIER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20" name="Google Shape;720;p76"/>
            <p:cNvSpPr txBox="1"/>
            <p:nvPr/>
          </p:nvSpPr>
          <p:spPr>
            <a:xfrm>
              <a:off x="585325" y="1652063"/>
              <a:ext cx="22137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Operations and minutes per month, for 12 months</a:t>
              </a:r>
              <a:endPara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sp>
          <p:nvSpPr>
            <p:cNvPr id="721" name="Google Shape;721;p76"/>
            <p:cNvSpPr txBox="1"/>
            <p:nvPr/>
          </p:nvSpPr>
          <p:spPr>
            <a:xfrm>
              <a:off x="942275" y="1069388"/>
              <a:ext cx="14805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250,000</a:t>
              </a:r>
              <a:endParaRPr b="1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722" name="Google Shape;722;p76"/>
          <p:cNvSpPr txBox="1"/>
          <p:nvPr/>
        </p:nvSpPr>
        <p:spPr>
          <a:xfrm rot="-5400000">
            <a:off x="-209875" y="1426425"/>
            <a:ext cx="1125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QUOTAS</a:t>
            </a:r>
            <a:endParaRPr b="1" sz="2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3" name="Google Shape;723;p76"/>
          <p:cNvSpPr txBox="1"/>
          <p:nvPr/>
        </p:nvSpPr>
        <p:spPr>
          <a:xfrm rot="-5400000">
            <a:off x="-209875" y="3505500"/>
            <a:ext cx="1125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PRICING</a:t>
            </a:r>
            <a:endParaRPr b="1" sz="28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7"/>
          <p:cNvSpPr txBox="1"/>
          <p:nvPr>
            <p:ph idx="2" type="title"/>
          </p:nvPr>
        </p:nvSpPr>
        <p:spPr>
          <a:xfrm>
            <a:off x="3915800" y="1753300"/>
            <a:ext cx="51648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DESIGN PATTERNS</a:t>
            </a:r>
            <a:endParaRPr sz="72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8"/>
          <p:cNvSpPr txBox="1"/>
          <p:nvPr>
            <p:ph type="title"/>
          </p:nvPr>
        </p:nvSpPr>
        <p:spPr>
          <a:xfrm>
            <a:off x="339000" y="7104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Broadcast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</a:t>
            </a:r>
            <a:endParaRPr/>
          </a:p>
        </p:txBody>
      </p:sp>
      <p:pic>
        <p:nvPicPr>
          <p:cNvPr id="734" name="Google Shape;734;p78"/>
          <p:cNvPicPr preferRelativeResize="0"/>
          <p:nvPr/>
        </p:nvPicPr>
        <p:blipFill rotWithShape="1">
          <a:blip r:embed="rId3">
            <a:alphaModFix/>
          </a:blip>
          <a:srcRect b="0" l="28291" r="7263" t="0"/>
          <a:stretch/>
        </p:blipFill>
        <p:spPr>
          <a:xfrm>
            <a:off x="3174400" y="0"/>
            <a:ext cx="5893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8"/>
          <p:cNvSpPr/>
          <p:nvPr/>
        </p:nvSpPr>
        <p:spPr>
          <a:xfrm>
            <a:off x="2739700" y="296710"/>
            <a:ext cx="6030300" cy="455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6" name="Google Shape;736;p78"/>
          <p:cNvSpPr txBox="1"/>
          <p:nvPr/>
        </p:nvSpPr>
        <p:spPr>
          <a:xfrm>
            <a:off x="670472" y="459959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broadcast</a:t>
            </a:r>
            <a:endParaRPr b="1"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7" name="Google Shape;737;p78"/>
          <p:cNvSpPr txBox="1"/>
          <p:nvPr/>
        </p:nvSpPr>
        <p:spPr>
          <a:xfrm>
            <a:off x="1721050" y="4420575"/>
            <a:ext cx="5135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Sports scores</a:t>
            </a: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and stats to fan apps, TV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738" name="Google Shape;738;p78"/>
          <p:cNvGrpSpPr/>
          <p:nvPr/>
        </p:nvGrpSpPr>
        <p:grpSpPr>
          <a:xfrm>
            <a:off x="3160930" y="101275"/>
            <a:ext cx="5806849" cy="4935100"/>
            <a:chOff x="4571486" y="101275"/>
            <a:chExt cx="4473000" cy="4935100"/>
          </a:xfrm>
        </p:grpSpPr>
        <p:cxnSp>
          <p:nvCxnSpPr>
            <p:cNvPr id="739" name="Google Shape;739;p78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78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78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42" name="Google Shape;74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875" y="2559600"/>
            <a:ext cx="1243500" cy="1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325" y="2503450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9763" y="608175"/>
            <a:ext cx="859225" cy="85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78"/>
          <p:cNvGrpSpPr/>
          <p:nvPr/>
        </p:nvGrpSpPr>
        <p:grpSpPr>
          <a:xfrm>
            <a:off x="6723225" y="2746880"/>
            <a:ext cx="1836000" cy="901820"/>
            <a:chOff x="907250" y="1541355"/>
            <a:chExt cx="1836000" cy="901820"/>
          </a:xfrm>
        </p:grpSpPr>
        <p:grpSp>
          <p:nvGrpSpPr>
            <p:cNvPr id="746" name="Google Shape;746;p78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747" name="Google Shape;747;p78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78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8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0" name="Google Shape;750;p78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751" name="Google Shape;751;p78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78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8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78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5" name="Google Shape;755;p78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756" name="Google Shape;756;p78"/>
          <p:cNvSpPr txBox="1"/>
          <p:nvPr/>
        </p:nvSpPr>
        <p:spPr>
          <a:xfrm>
            <a:off x="2486588" y="1467400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DynamoDB Streams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7" name="Google Shape;757;p78"/>
          <p:cNvSpPr txBox="1"/>
          <p:nvPr/>
        </p:nvSpPr>
        <p:spPr>
          <a:xfrm>
            <a:off x="2438013" y="3172588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Lambda function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8" name="Google Shape;758;p78"/>
          <p:cNvSpPr/>
          <p:nvPr/>
        </p:nvSpPr>
        <p:spPr>
          <a:xfrm>
            <a:off x="4651900" y="882400"/>
            <a:ext cx="2251500" cy="1397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8"/>
          <p:cNvSpPr txBox="1"/>
          <p:nvPr/>
        </p:nvSpPr>
        <p:spPr>
          <a:xfrm>
            <a:off x="4608013" y="3646788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AppSync Event API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0" name="Google Shape;760;p78"/>
          <p:cNvSpPr txBox="1"/>
          <p:nvPr/>
        </p:nvSpPr>
        <p:spPr>
          <a:xfrm>
            <a:off x="4725850" y="1028950"/>
            <a:ext cx="21774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/scores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/league/game/123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/league/teamA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/league/teamB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761" name="Google Shape;761;p78"/>
          <p:cNvGrpSpPr/>
          <p:nvPr/>
        </p:nvGrpSpPr>
        <p:grpSpPr>
          <a:xfrm>
            <a:off x="4081927" y="2844099"/>
            <a:ext cx="613545" cy="208778"/>
            <a:chOff x="8098525" y="3733725"/>
            <a:chExt cx="803700" cy="351300"/>
          </a:xfrm>
        </p:grpSpPr>
        <p:sp>
          <p:nvSpPr>
            <p:cNvPr id="762" name="Google Shape;762;p7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78"/>
          <p:cNvGrpSpPr/>
          <p:nvPr/>
        </p:nvGrpSpPr>
        <p:grpSpPr>
          <a:xfrm rot="5400000">
            <a:off x="3084052" y="2037937"/>
            <a:ext cx="613545" cy="208778"/>
            <a:chOff x="8098525" y="3733725"/>
            <a:chExt cx="803700" cy="351300"/>
          </a:xfrm>
        </p:grpSpPr>
        <p:sp>
          <p:nvSpPr>
            <p:cNvPr id="766" name="Google Shape;766;p7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78"/>
          <p:cNvGrpSpPr/>
          <p:nvPr/>
        </p:nvGrpSpPr>
        <p:grpSpPr>
          <a:xfrm>
            <a:off x="6289702" y="2844099"/>
            <a:ext cx="613545" cy="208778"/>
            <a:chOff x="8098525" y="3733725"/>
            <a:chExt cx="803700" cy="351300"/>
          </a:xfrm>
        </p:grpSpPr>
        <p:sp>
          <p:nvSpPr>
            <p:cNvPr id="770" name="Google Shape;770;p78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8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8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79"/>
          <p:cNvPicPr preferRelativeResize="0"/>
          <p:nvPr/>
        </p:nvPicPr>
        <p:blipFill rotWithShape="1">
          <a:blip r:embed="rId3">
            <a:alphaModFix/>
          </a:blip>
          <a:srcRect b="0" l="28291" r="7263" t="0"/>
          <a:stretch/>
        </p:blipFill>
        <p:spPr>
          <a:xfrm>
            <a:off x="3174400" y="0"/>
            <a:ext cx="5893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9"/>
          <p:cNvSpPr/>
          <p:nvPr/>
        </p:nvSpPr>
        <p:spPr>
          <a:xfrm>
            <a:off x="2739700" y="296710"/>
            <a:ext cx="6030300" cy="455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9" name="Google Shape;779;p79"/>
          <p:cNvSpPr txBox="1"/>
          <p:nvPr/>
        </p:nvSpPr>
        <p:spPr>
          <a:xfrm>
            <a:off x="670475" y="4599600"/>
            <a:ext cx="29307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CLIENTS ⇔ CLIENTS</a:t>
            </a:r>
            <a:endParaRPr b="1"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0" name="Google Shape;780;p79"/>
          <p:cNvSpPr txBox="1"/>
          <p:nvPr>
            <p:ph type="title"/>
          </p:nvPr>
        </p:nvSpPr>
        <p:spPr>
          <a:xfrm>
            <a:off x="339000" y="634200"/>
            <a:ext cx="30585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Collaboration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</a:t>
            </a:r>
            <a:endParaRPr/>
          </a:p>
        </p:txBody>
      </p:sp>
      <p:sp>
        <p:nvSpPr>
          <p:cNvPr id="781" name="Google Shape;781;p79"/>
          <p:cNvSpPr txBox="1"/>
          <p:nvPr/>
        </p:nvSpPr>
        <p:spPr>
          <a:xfrm>
            <a:off x="3321250" y="4420575"/>
            <a:ext cx="5135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One versus one game play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782" name="Google Shape;782;p79"/>
          <p:cNvGrpSpPr/>
          <p:nvPr/>
        </p:nvGrpSpPr>
        <p:grpSpPr>
          <a:xfrm>
            <a:off x="3160930" y="101275"/>
            <a:ext cx="5806849" cy="4935100"/>
            <a:chOff x="4571486" y="101275"/>
            <a:chExt cx="4473000" cy="4935100"/>
          </a:xfrm>
        </p:grpSpPr>
        <p:cxnSp>
          <p:nvCxnSpPr>
            <p:cNvPr id="783" name="Google Shape;783;p7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4" name="Google Shape;784;p7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7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86" name="Google Shape;78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475" y="2559600"/>
            <a:ext cx="1243500" cy="12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p79"/>
          <p:cNvGrpSpPr/>
          <p:nvPr/>
        </p:nvGrpSpPr>
        <p:grpSpPr>
          <a:xfrm>
            <a:off x="2587300" y="2864405"/>
            <a:ext cx="1836000" cy="901820"/>
            <a:chOff x="907250" y="1541355"/>
            <a:chExt cx="1836000" cy="901820"/>
          </a:xfrm>
        </p:grpSpPr>
        <p:grpSp>
          <p:nvGrpSpPr>
            <p:cNvPr id="788" name="Google Shape;788;p79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789" name="Google Shape;789;p79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79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79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79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793" name="Google Shape;793;p79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79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79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79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7" name="Google Shape;797;p79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798" name="Google Shape;798;p79"/>
          <p:cNvSpPr/>
          <p:nvPr/>
        </p:nvSpPr>
        <p:spPr>
          <a:xfrm>
            <a:off x="4651900" y="882400"/>
            <a:ext cx="2251500" cy="1397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9"/>
          <p:cNvSpPr txBox="1"/>
          <p:nvPr/>
        </p:nvSpPr>
        <p:spPr>
          <a:xfrm>
            <a:off x="4608013" y="3646788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AppSync Event API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00" name="Google Shape;800;p79"/>
          <p:cNvSpPr txBox="1"/>
          <p:nvPr/>
        </p:nvSpPr>
        <p:spPr>
          <a:xfrm>
            <a:off x="4725850" y="1028950"/>
            <a:ext cx="21774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/scoreboard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/game/123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/game/456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801" name="Google Shape;801;p79"/>
          <p:cNvGrpSpPr/>
          <p:nvPr/>
        </p:nvGrpSpPr>
        <p:grpSpPr>
          <a:xfrm>
            <a:off x="6723225" y="2823080"/>
            <a:ext cx="1836000" cy="901820"/>
            <a:chOff x="907250" y="1541355"/>
            <a:chExt cx="1836000" cy="901820"/>
          </a:xfrm>
        </p:grpSpPr>
        <p:grpSp>
          <p:nvGrpSpPr>
            <p:cNvPr id="802" name="Google Shape;802;p79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803" name="Google Shape;803;p79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79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79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79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807" name="Google Shape;807;p79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79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79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79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1" name="Google Shape;811;p79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cxnSp>
        <p:nvCxnSpPr>
          <p:cNvPr id="812" name="Google Shape;812;p79"/>
          <p:cNvCxnSpPr>
            <a:stCxn id="786" idx="1"/>
          </p:cNvCxnSpPr>
          <p:nvPr/>
        </p:nvCxnSpPr>
        <p:spPr>
          <a:xfrm rot="10800000">
            <a:off x="4125375" y="3174150"/>
            <a:ext cx="71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3" name="Google Shape;813;p79"/>
          <p:cNvCxnSpPr/>
          <p:nvPr/>
        </p:nvCxnSpPr>
        <p:spPr>
          <a:xfrm rot="10800000">
            <a:off x="6146050" y="3179625"/>
            <a:ext cx="71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80"/>
          <p:cNvPicPr preferRelativeResize="0"/>
          <p:nvPr/>
        </p:nvPicPr>
        <p:blipFill rotWithShape="1">
          <a:blip r:embed="rId3">
            <a:alphaModFix/>
          </a:blip>
          <a:srcRect b="0" l="28291" r="7263" t="0"/>
          <a:stretch/>
        </p:blipFill>
        <p:spPr>
          <a:xfrm>
            <a:off x="3174400" y="0"/>
            <a:ext cx="58934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80"/>
          <p:cNvSpPr/>
          <p:nvPr/>
        </p:nvSpPr>
        <p:spPr>
          <a:xfrm>
            <a:off x="2739700" y="296710"/>
            <a:ext cx="6030300" cy="455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0" name="Google Shape;820;p80"/>
          <p:cNvSpPr txBox="1"/>
          <p:nvPr/>
        </p:nvSpPr>
        <p:spPr>
          <a:xfrm>
            <a:off x="1408300" y="4572825"/>
            <a:ext cx="1766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Adds storage</a:t>
            </a:r>
            <a:endParaRPr b="1"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1" name="Google Shape;821;p80"/>
          <p:cNvSpPr txBox="1"/>
          <p:nvPr>
            <p:ph type="title"/>
          </p:nvPr>
        </p:nvSpPr>
        <p:spPr>
          <a:xfrm>
            <a:off x="339000" y="634200"/>
            <a:ext cx="30585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persistence</a:t>
            </a:r>
            <a:endParaRPr/>
          </a:p>
        </p:txBody>
      </p:sp>
      <p:sp>
        <p:nvSpPr>
          <p:cNvPr id="822" name="Google Shape;822;p80"/>
          <p:cNvSpPr txBox="1"/>
          <p:nvPr/>
        </p:nvSpPr>
        <p:spPr>
          <a:xfrm>
            <a:off x="3016450" y="4420575"/>
            <a:ext cx="5135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Client subscribe only to subsequent updates</a:t>
            </a:r>
            <a:endParaRPr sz="16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823" name="Google Shape;823;p80"/>
          <p:cNvGrpSpPr/>
          <p:nvPr/>
        </p:nvGrpSpPr>
        <p:grpSpPr>
          <a:xfrm>
            <a:off x="3160930" y="101275"/>
            <a:ext cx="5806849" cy="4935100"/>
            <a:chOff x="4571486" y="101275"/>
            <a:chExt cx="4473000" cy="4935100"/>
          </a:xfrm>
        </p:grpSpPr>
        <p:cxnSp>
          <p:nvCxnSpPr>
            <p:cNvPr id="824" name="Google Shape;824;p80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80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80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827" name="Google Shape;82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475" y="2559600"/>
            <a:ext cx="1243500" cy="12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0"/>
          <p:cNvSpPr txBox="1"/>
          <p:nvPr/>
        </p:nvSpPr>
        <p:spPr>
          <a:xfrm>
            <a:off x="4608013" y="3646788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AppSync Event API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829" name="Google Shape;829;p80"/>
          <p:cNvGrpSpPr/>
          <p:nvPr/>
        </p:nvGrpSpPr>
        <p:grpSpPr>
          <a:xfrm>
            <a:off x="6723225" y="2823080"/>
            <a:ext cx="1836000" cy="901820"/>
            <a:chOff x="907250" y="1541355"/>
            <a:chExt cx="1836000" cy="901820"/>
          </a:xfrm>
        </p:grpSpPr>
        <p:grpSp>
          <p:nvGrpSpPr>
            <p:cNvPr id="830" name="Google Shape;830;p80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831" name="Google Shape;831;p80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80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80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80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835" name="Google Shape;835;p80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80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80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80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9" name="Google Shape;839;p80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cxnSp>
        <p:nvCxnSpPr>
          <p:cNvPr id="840" name="Google Shape;840;p80"/>
          <p:cNvCxnSpPr>
            <a:stCxn id="827" idx="1"/>
          </p:cNvCxnSpPr>
          <p:nvPr/>
        </p:nvCxnSpPr>
        <p:spPr>
          <a:xfrm rot="10800000">
            <a:off x="4125375" y="3174150"/>
            <a:ext cx="71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1" name="Google Shape;841;p80"/>
          <p:cNvCxnSpPr/>
          <p:nvPr/>
        </p:nvCxnSpPr>
        <p:spPr>
          <a:xfrm rot="10800000">
            <a:off x="6146050" y="3179625"/>
            <a:ext cx="710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842" name="Google Shape;842;p80"/>
          <p:cNvGrpSpPr/>
          <p:nvPr/>
        </p:nvGrpSpPr>
        <p:grpSpPr>
          <a:xfrm>
            <a:off x="2587300" y="2864405"/>
            <a:ext cx="1836000" cy="901820"/>
            <a:chOff x="907250" y="1541355"/>
            <a:chExt cx="1836000" cy="901820"/>
          </a:xfrm>
        </p:grpSpPr>
        <p:grpSp>
          <p:nvGrpSpPr>
            <p:cNvPr id="843" name="Google Shape;843;p80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844" name="Google Shape;844;p80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80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80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7" name="Google Shape;847;p80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848" name="Google Shape;848;p80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80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80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80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2" name="Google Shape;852;p80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pic>
        <p:nvPicPr>
          <p:cNvPr id="853" name="Google Shape;853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9913" y="754438"/>
            <a:ext cx="901825" cy="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2900" y="754450"/>
            <a:ext cx="901800" cy="9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0"/>
          <p:cNvSpPr txBox="1"/>
          <p:nvPr/>
        </p:nvSpPr>
        <p:spPr>
          <a:xfrm>
            <a:off x="4608013" y="1656238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API Gateway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56" name="Google Shape;856;p80"/>
          <p:cNvSpPr txBox="1"/>
          <p:nvPr/>
        </p:nvSpPr>
        <p:spPr>
          <a:xfrm>
            <a:off x="2701263" y="1717213"/>
            <a:ext cx="1905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RDS</a:t>
            </a:r>
            <a:endParaRPr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57" name="Google Shape;857;p80"/>
          <p:cNvCxnSpPr>
            <a:stCxn id="853" idx="1"/>
            <a:endCxn id="854" idx="3"/>
          </p:cNvCxnSpPr>
          <p:nvPr/>
        </p:nvCxnSpPr>
        <p:spPr>
          <a:xfrm rot="10800000">
            <a:off x="4194613" y="1205350"/>
            <a:ext cx="91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80"/>
          <p:cNvCxnSpPr>
            <a:stCxn id="853" idx="3"/>
          </p:cNvCxnSpPr>
          <p:nvPr/>
        </p:nvCxnSpPr>
        <p:spPr>
          <a:xfrm>
            <a:off x="6011737" y="1205350"/>
            <a:ext cx="1637400" cy="1512600"/>
          </a:xfrm>
          <a:prstGeom prst="bentConnector3">
            <a:avLst>
              <a:gd fmla="val 1005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59" name="Google Shape;859;p80"/>
          <p:cNvCxnSpPr/>
          <p:nvPr/>
        </p:nvCxnSpPr>
        <p:spPr>
          <a:xfrm flipH="1">
            <a:off x="3679075" y="1572525"/>
            <a:ext cx="1426800" cy="119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/>
          <p:nvPr/>
        </p:nvSpPr>
        <p:spPr>
          <a:xfrm>
            <a:off x="689200" y="1346400"/>
            <a:ext cx="84549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463" name="Google Shape;463;p63"/>
          <p:cNvCxnSpPr/>
          <p:nvPr/>
        </p:nvCxnSpPr>
        <p:spPr>
          <a:xfrm>
            <a:off x="9044950" y="1353300"/>
            <a:ext cx="0" cy="44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63"/>
          <p:cNvSpPr/>
          <p:nvPr/>
        </p:nvSpPr>
        <p:spPr>
          <a:xfrm>
            <a:off x="103875" y="2845175"/>
            <a:ext cx="9144000" cy="22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3"/>
          <p:cNvSpPr txBox="1"/>
          <p:nvPr>
            <p:ph idx="2" type="title"/>
          </p:nvPr>
        </p:nvSpPr>
        <p:spPr>
          <a:xfrm>
            <a:off x="2779029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6" name="Google Shape;466;p63"/>
          <p:cNvSpPr txBox="1"/>
          <p:nvPr>
            <p:ph idx="1" type="subTitle"/>
          </p:nvPr>
        </p:nvSpPr>
        <p:spPr>
          <a:xfrm>
            <a:off x="2350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QUO</a:t>
            </a:r>
            <a:endParaRPr/>
          </a:p>
        </p:txBody>
      </p:sp>
      <p:sp>
        <p:nvSpPr>
          <p:cNvPr id="467" name="Google Shape;467;p63"/>
          <p:cNvSpPr txBox="1"/>
          <p:nvPr>
            <p:ph idx="4" type="title"/>
          </p:nvPr>
        </p:nvSpPr>
        <p:spPr>
          <a:xfrm>
            <a:off x="4886667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8" name="Google Shape;468;p63"/>
          <p:cNvSpPr txBox="1"/>
          <p:nvPr>
            <p:ph idx="5" type="subTitle"/>
          </p:nvPr>
        </p:nvSpPr>
        <p:spPr>
          <a:xfrm>
            <a:off x="4469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DEAL</a:t>
            </a:r>
            <a:endParaRPr/>
          </a:p>
        </p:txBody>
      </p:sp>
      <p:sp>
        <p:nvSpPr>
          <p:cNvPr id="469" name="Google Shape;469;p63"/>
          <p:cNvSpPr txBox="1"/>
          <p:nvPr>
            <p:ph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70" name="Google Shape;470;p6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</a:t>
            </a:r>
            <a:endParaRPr/>
          </a:p>
        </p:txBody>
      </p:sp>
      <p:sp>
        <p:nvSpPr>
          <p:cNvPr id="471" name="Google Shape;471;p63"/>
          <p:cNvSpPr txBox="1"/>
          <p:nvPr>
            <p:ph idx="2" type="title"/>
          </p:nvPr>
        </p:nvSpPr>
        <p:spPr>
          <a:xfrm>
            <a:off x="6713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2" name="Google Shape;472;p63"/>
          <p:cNvSpPr txBox="1"/>
          <p:nvPr>
            <p:ph idx="1" type="subTitle"/>
          </p:nvPr>
        </p:nvSpPr>
        <p:spPr>
          <a:xfrm>
            <a:off x="2171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</a:t>
            </a:r>
            <a:endParaRPr/>
          </a:p>
        </p:txBody>
      </p:sp>
      <p:sp>
        <p:nvSpPr>
          <p:cNvPr id="473" name="Google Shape;473;p63"/>
          <p:cNvSpPr/>
          <p:nvPr/>
        </p:nvSpPr>
        <p:spPr>
          <a:xfrm>
            <a:off x="689200" y="3508150"/>
            <a:ext cx="8558700" cy="4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p63"/>
          <p:cNvSpPr txBox="1"/>
          <p:nvPr>
            <p:ph idx="2" type="title"/>
          </p:nvPr>
        </p:nvSpPr>
        <p:spPr>
          <a:xfrm>
            <a:off x="2460094" y="351668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63"/>
          <p:cNvSpPr txBox="1"/>
          <p:nvPr>
            <p:ph idx="1" type="subTitle"/>
          </p:nvPr>
        </p:nvSpPr>
        <p:spPr>
          <a:xfrm>
            <a:off x="1969790" y="407837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 patterns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63"/>
          <p:cNvSpPr txBox="1"/>
          <p:nvPr>
            <p:ph idx="4" type="title"/>
          </p:nvPr>
        </p:nvSpPr>
        <p:spPr>
          <a:xfrm>
            <a:off x="4248798" y="351668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63"/>
          <p:cNvSpPr txBox="1"/>
          <p:nvPr>
            <p:ph idx="5" type="subTitle"/>
          </p:nvPr>
        </p:nvSpPr>
        <p:spPr>
          <a:xfrm>
            <a:off x="3783225" y="407045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next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63"/>
          <p:cNvSpPr txBox="1"/>
          <p:nvPr>
            <p:ph idx="7" type="title"/>
          </p:nvPr>
        </p:nvSpPr>
        <p:spPr>
          <a:xfrm>
            <a:off x="6037502" y="351668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08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63"/>
          <p:cNvSpPr txBox="1"/>
          <p:nvPr>
            <p:ph idx="8" type="subTitle"/>
          </p:nvPr>
        </p:nvSpPr>
        <p:spPr>
          <a:xfrm>
            <a:off x="7379656" y="407044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0" name="Google Shape;480;p63"/>
          <p:cNvSpPr txBox="1"/>
          <p:nvPr>
            <p:ph idx="2" type="title"/>
          </p:nvPr>
        </p:nvSpPr>
        <p:spPr>
          <a:xfrm>
            <a:off x="671390" y="351668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63"/>
          <p:cNvSpPr txBox="1"/>
          <p:nvPr>
            <p:ph idx="1" type="subTitle"/>
          </p:nvPr>
        </p:nvSpPr>
        <p:spPr>
          <a:xfrm>
            <a:off x="217190" y="407837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numbers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82" name="Google Shape;482;p63"/>
          <p:cNvCxnSpPr/>
          <p:nvPr/>
        </p:nvCxnSpPr>
        <p:spPr>
          <a:xfrm>
            <a:off x="9044950" y="2845175"/>
            <a:ext cx="0" cy="238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3"/>
          <p:cNvCxnSpPr/>
          <p:nvPr/>
        </p:nvCxnSpPr>
        <p:spPr>
          <a:xfrm flipH="1">
            <a:off x="9043757" y="3506088"/>
            <a:ext cx="1200" cy="47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3"/>
          <p:cNvSpPr txBox="1"/>
          <p:nvPr>
            <p:ph idx="7" type="title"/>
          </p:nvPr>
        </p:nvSpPr>
        <p:spPr>
          <a:xfrm>
            <a:off x="7826206" y="34988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09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5" name="Google Shape;485;p63"/>
          <p:cNvSpPr txBox="1"/>
          <p:nvPr>
            <p:ph idx="8" type="subTitle"/>
          </p:nvPr>
        </p:nvSpPr>
        <p:spPr>
          <a:xfrm>
            <a:off x="5550856" y="407044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1"/>
          <p:cNvSpPr txBox="1"/>
          <p:nvPr>
            <p:ph type="title"/>
          </p:nvPr>
        </p:nvSpPr>
        <p:spPr>
          <a:xfrm>
            <a:off x="403750" y="2001425"/>
            <a:ext cx="33117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</a:t>
            </a:r>
            <a:endParaRPr b="1" sz="10000"/>
          </a:p>
        </p:txBody>
      </p:sp>
      <p:sp>
        <p:nvSpPr>
          <p:cNvPr id="865" name="Google Shape;865;p81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2"/>
          <p:cNvSpPr txBox="1"/>
          <p:nvPr>
            <p:ph idx="1" type="subTitle"/>
          </p:nvPr>
        </p:nvSpPr>
        <p:spPr>
          <a:xfrm>
            <a:off x="2920079" y="3413209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</a:t>
            </a:r>
            <a:endParaRPr/>
          </a:p>
        </p:txBody>
      </p:sp>
      <p:sp>
        <p:nvSpPr>
          <p:cNvPr id="871" name="Google Shape;871;p82"/>
          <p:cNvSpPr txBox="1"/>
          <p:nvPr>
            <p:ph idx="2" type="subTitle"/>
          </p:nvPr>
        </p:nvSpPr>
        <p:spPr>
          <a:xfrm>
            <a:off x="2759725" y="3715850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Order</a:t>
            </a:r>
            <a:endParaRPr sz="1600"/>
          </a:p>
        </p:txBody>
      </p:sp>
      <p:sp>
        <p:nvSpPr>
          <p:cNvPr id="872" name="Google Shape;872;p82"/>
          <p:cNvSpPr txBox="1"/>
          <p:nvPr>
            <p:ph idx="3" type="subTitle"/>
          </p:nvPr>
        </p:nvSpPr>
        <p:spPr>
          <a:xfrm>
            <a:off x="890629" y="34132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</a:t>
            </a:r>
            <a:endParaRPr/>
          </a:p>
        </p:txBody>
      </p:sp>
      <p:sp>
        <p:nvSpPr>
          <p:cNvPr id="873" name="Google Shape;873;p82"/>
          <p:cNvSpPr txBox="1"/>
          <p:nvPr>
            <p:ph idx="4" type="subTitle"/>
          </p:nvPr>
        </p:nvSpPr>
        <p:spPr>
          <a:xfrm>
            <a:off x="4817075" y="3715850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Detection</a:t>
            </a:r>
            <a:endParaRPr sz="1600"/>
          </a:p>
        </p:txBody>
      </p:sp>
      <p:sp>
        <p:nvSpPr>
          <p:cNvPr id="874" name="Google Shape;874;p82"/>
          <p:cNvSpPr txBox="1"/>
          <p:nvPr>
            <p:ph idx="5" type="subTitle"/>
          </p:nvPr>
        </p:nvSpPr>
        <p:spPr>
          <a:xfrm>
            <a:off x="4980654" y="3412759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</a:t>
            </a:r>
            <a:endParaRPr/>
          </a:p>
        </p:txBody>
      </p:sp>
      <p:sp>
        <p:nvSpPr>
          <p:cNvPr id="875" name="Google Shape;875;p82"/>
          <p:cNvSpPr txBox="1"/>
          <p:nvPr>
            <p:ph idx="6" type="subTitle"/>
          </p:nvPr>
        </p:nvSpPr>
        <p:spPr>
          <a:xfrm>
            <a:off x="729450" y="3715850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Persistence</a:t>
            </a:r>
            <a:endParaRPr sz="1600"/>
          </a:p>
        </p:txBody>
      </p:sp>
      <p:sp>
        <p:nvSpPr>
          <p:cNvPr id="876" name="Google Shape;876;p82"/>
          <p:cNvSpPr txBox="1"/>
          <p:nvPr>
            <p:ph idx="3" type="subTitle"/>
          </p:nvPr>
        </p:nvSpPr>
        <p:spPr>
          <a:xfrm>
            <a:off x="893779" y="11862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7" name="Google Shape;877;p82"/>
          <p:cNvSpPr txBox="1"/>
          <p:nvPr>
            <p:ph idx="6" type="subTitle"/>
          </p:nvPr>
        </p:nvSpPr>
        <p:spPr>
          <a:xfrm>
            <a:off x="732600" y="1488850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Event APIs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78" name="Google Shape;878;p82"/>
          <p:cNvSpPr txBox="1"/>
          <p:nvPr>
            <p:ph idx="3" type="subTitle"/>
          </p:nvPr>
        </p:nvSpPr>
        <p:spPr>
          <a:xfrm>
            <a:off x="2924129" y="11862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PUBLISH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9" name="Google Shape;879;p82"/>
          <p:cNvSpPr txBox="1"/>
          <p:nvPr>
            <p:ph idx="6" type="subTitle"/>
          </p:nvPr>
        </p:nvSpPr>
        <p:spPr>
          <a:xfrm>
            <a:off x="2762950" y="1488850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via WebSockets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0" name="Google Shape;880;p82"/>
          <p:cNvSpPr txBox="1"/>
          <p:nvPr>
            <p:ph idx="3" type="subTitle"/>
          </p:nvPr>
        </p:nvSpPr>
        <p:spPr>
          <a:xfrm>
            <a:off x="4975029" y="11862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LAMBDA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1" name="Google Shape;881;p82"/>
          <p:cNvSpPr txBox="1"/>
          <p:nvPr>
            <p:ph idx="6" type="subTitle"/>
          </p:nvPr>
        </p:nvSpPr>
        <p:spPr>
          <a:xfrm>
            <a:off x="4813850" y="148060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Handlers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882" name="Google Shape;882;p82"/>
          <p:cNvGrpSpPr/>
          <p:nvPr/>
        </p:nvGrpSpPr>
        <p:grpSpPr>
          <a:xfrm>
            <a:off x="3613604" y="1921006"/>
            <a:ext cx="1" cy="1272725"/>
            <a:chOff x="3962404" y="1912231"/>
            <a:chExt cx="1" cy="1272725"/>
          </a:xfrm>
        </p:grpSpPr>
        <p:cxnSp>
          <p:nvCxnSpPr>
            <p:cNvPr id="883" name="Google Shape;883;p82"/>
            <p:cNvCxnSpPr/>
            <p:nvPr/>
          </p:nvCxnSpPr>
          <p:spPr>
            <a:xfrm rot="10800000">
              <a:off x="3962404" y="2523455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82"/>
            <p:cNvCxnSpPr/>
            <p:nvPr/>
          </p:nvCxnSpPr>
          <p:spPr>
            <a:xfrm rot="10800000">
              <a:off x="3962404" y="1912231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5" name="Google Shape;885;p82"/>
          <p:cNvGrpSpPr/>
          <p:nvPr/>
        </p:nvGrpSpPr>
        <p:grpSpPr>
          <a:xfrm>
            <a:off x="1580029" y="1920993"/>
            <a:ext cx="1" cy="1272725"/>
            <a:chOff x="4572004" y="1912231"/>
            <a:chExt cx="1" cy="1272725"/>
          </a:xfrm>
        </p:grpSpPr>
        <p:cxnSp>
          <p:nvCxnSpPr>
            <p:cNvPr id="886" name="Google Shape;886;p82"/>
            <p:cNvCxnSpPr/>
            <p:nvPr/>
          </p:nvCxnSpPr>
          <p:spPr>
            <a:xfrm rot="10800000">
              <a:off x="4572004" y="2523455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87" name="Google Shape;887;p82"/>
            <p:cNvCxnSpPr/>
            <p:nvPr/>
          </p:nvCxnSpPr>
          <p:spPr>
            <a:xfrm rot="10800000">
              <a:off x="4572004" y="1912231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88" name="Google Shape;888;p82"/>
          <p:cNvGrpSpPr/>
          <p:nvPr/>
        </p:nvGrpSpPr>
        <p:grpSpPr>
          <a:xfrm>
            <a:off x="5670954" y="1944168"/>
            <a:ext cx="1" cy="1272725"/>
            <a:chOff x="4572004" y="1912231"/>
            <a:chExt cx="1" cy="1272725"/>
          </a:xfrm>
        </p:grpSpPr>
        <p:cxnSp>
          <p:nvCxnSpPr>
            <p:cNvPr id="889" name="Google Shape;889;p82"/>
            <p:cNvCxnSpPr/>
            <p:nvPr/>
          </p:nvCxnSpPr>
          <p:spPr>
            <a:xfrm rot="10800000">
              <a:off x="4572004" y="2523455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82"/>
            <p:cNvCxnSpPr/>
            <p:nvPr/>
          </p:nvCxnSpPr>
          <p:spPr>
            <a:xfrm rot="10800000">
              <a:off x="4572004" y="1912231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891" name="Google Shape;891;p82"/>
          <p:cNvSpPr txBox="1"/>
          <p:nvPr>
            <p:ph idx="4" type="subTitle"/>
          </p:nvPr>
        </p:nvSpPr>
        <p:spPr>
          <a:xfrm>
            <a:off x="6713250" y="3715850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Schemas</a:t>
            </a:r>
            <a:endParaRPr sz="1600"/>
          </a:p>
        </p:txBody>
      </p:sp>
      <p:sp>
        <p:nvSpPr>
          <p:cNvPr id="892" name="Google Shape;892;p82"/>
          <p:cNvSpPr txBox="1"/>
          <p:nvPr>
            <p:ph idx="5" type="subTitle"/>
          </p:nvPr>
        </p:nvSpPr>
        <p:spPr>
          <a:xfrm>
            <a:off x="6876829" y="3412759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</a:t>
            </a:r>
            <a:endParaRPr/>
          </a:p>
        </p:txBody>
      </p:sp>
      <p:sp>
        <p:nvSpPr>
          <p:cNvPr id="893" name="Google Shape;893;p82"/>
          <p:cNvSpPr txBox="1"/>
          <p:nvPr>
            <p:ph idx="3" type="subTitle"/>
          </p:nvPr>
        </p:nvSpPr>
        <p:spPr>
          <a:xfrm>
            <a:off x="6871204" y="11862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Built-in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4" name="Google Shape;894;p82"/>
          <p:cNvSpPr txBox="1"/>
          <p:nvPr>
            <p:ph idx="6" type="subTitle"/>
          </p:nvPr>
        </p:nvSpPr>
        <p:spPr>
          <a:xfrm>
            <a:off x="6710025" y="148060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Targets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895" name="Google Shape;895;p82"/>
          <p:cNvGrpSpPr/>
          <p:nvPr/>
        </p:nvGrpSpPr>
        <p:grpSpPr>
          <a:xfrm>
            <a:off x="7567129" y="1944168"/>
            <a:ext cx="1" cy="1272725"/>
            <a:chOff x="4572004" y="1912231"/>
            <a:chExt cx="1" cy="1272725"/>
          </a:xfrm>
        </p:grpSpPr>
        <p:cxnSp>
          <p:nvCxnSpPr>
            <p:cNvPr id="896" name="Google Shape;896;p82"/>
            <p:cNvCxnSpPr/>
            <p:nvPr/>
          </p:nvCxnSpPr>
          <p:spPr>
            <a:xfrm rot="10800000">
              <a:off x="4572004" y="2523455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897" name="Google Shape;897;p82"/>
            <p:cNvCxnSpPr/>
            <p:nvPr/>
          </p:nvCxnSpPr>
          <p:spPr>
            <a:xfrm rot="10800000">
              <a:off x="4572004" y="1912231"/>
              <a:ext cx="0" cy="661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3"/>
          <p:cNvSpPr txBox="1"/>
          <p:nvPr>
            <p:ph type="title"/>
          </p:nvPr>
        </p:nvSpPr>
        <p:spPr>
          <a:xfrm>
            <a:off x="860950" y="2001425"/>
            <a:ext cx="33117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 b="1" sz="10000"/>
          </a:p>
        </p:txBody>
      </p:sp>
      <p:sp>
        <p:nvSpPr>
          <p:cNvPr id="903" name="Google Shape;903;p8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4"/>
          <p:cNvSpPr txBox="1"/>
          <p:nvPr>
            <p:ph idx="4294967295" type="subTitle"/>
          </p:nvPr>
        </p:nvSpPr>
        <p:spPr>
          <a:xfrm>
            <a:off x="1289250" y="2660850"/>
            <a:ext cx="6565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https://appsync-chat.luisk.dev</a:t>
            </a:r>
            <a:endParaRPr sz="36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09" name="Google Shape;90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500" y="682775"/>
            <a:ext cx="1969000" cy="19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4"/>
          <p:cNvSpPr txBox="1"/>
          <p:nvPr>
            <p:ph idx="4294967295" type="subTitle"/>
          </p:nvPr>
        </p:nvSpPr>
        <p:spPr>
          <a:xfrm>
            <a:off x="516900" y="4298875"/>
            <a:ext cx="81102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Code available at: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Overpass Light"/>
                <a:ea typeface="Overpass Light"/>
                <a:cs typeface="Overpass Light"/>
                <a:sym typeface="Overpass Light"/>
                <a:hlinkClick r:id="rId5"/>
              </a:rPr>
              <a:t>https://github.com/luiscarlosjayk/app-sync-chat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5"/>
          <p:cNvSpPr txBox="1"/>
          <p:nvPr>
            <p:ph type="title"/>
          </p:nvPr>
        </p:nvSpPr>
        <p:spPr>
          <a:xfrm>
            <a:off x="2528125" y="663100"/>
            <a:ext cx="41745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grpSp>
        <p:nvGrpSpPr>
          <p:cNvPr id="916" name="Google Shape;916;p85"/>
          <p:cNvGrpSpPr/>
          <p:nvPr/>
        </p:nvGrpSpPr>
        <p:grpSpPr>
          <a:xfrm>
            <a:off x="3183627" y="3143156"/>
            <a:ext cx="346056" cy="345674"/>
            <a:chOff x="3752358" y="3817349"/>
            <a:chExt cx="346056" cy="345674"/>
          </a:xfrm>
        </p:grpSpPr>
        <p:sp>
          <p:nvSpPr>
            <p:cNvPr id="917" name="Google Shape;917;p8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85"/>
          <p:cNvSpPr txBox="1"/>
          <p:nvPr>
            <p:ph type="title"/>
          </p:nvPr>
        </p:nvSpPr>
        <p:spPr>
          <a:xfrm flipH="1">
            <a:off x="2451925" y="1806100"/>
            <a:ext cx="41745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2" name="Google Shape;922;p85"/>
          <p:cNvSpPr txBox="1"/>
          <p:nvPr>
            <p:ph type="title"/>
          </p:nvPr>
        </p:nvSpPr>
        <p:spPr>
          <a:xfrm flipH="1">
            <a:off x="3506400" y="3080213"/>
            <a:ext cx="30354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luiscarlososoriojayk</a:t>
            </a:r>
            <a:endParaRPr b="0" sz="22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type="title"/>
          </p:nvPr>
        </p:nvSpPr>
        <p:spPr>
          <a:xfrm>
            <a:off x="403750" y="2001425"/>
            <a:ext cx="33117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</a:t>
            </a:r>
            <a:endParaRPr b="1" sz="10000"/>
          </a:p>
        </p:txBody>
      </p:sp>
      <p:sp>
        <p:nvSpPr>
          <p:cNvPr id="491" name="Google Shape;491;p64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issue?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65"/>
          <p:cNvPicPr preferRelativeResize="0"/>
          <p:nvPr/>
        </p:nvPicPr>
        <p:blipFill rotWithShape="1">
          <a:blip r:embed="rId3">
            <a:alphaModFix/>
          </a:blip>
          <a:srcRect b="4404" l="0" r="0" t="63258"/>
          <a:stretch/>
        </p:blipFill>
        <p:spPr>
          <a:xfrm>
            <a:off x="0" y="2499450"/>
            <a:ext cx="9144000" cy="19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65"/>
          <p:cNvGrpSpPr/>
          <p:nvPr/>
        </p:nvGrpSpPr>
        <p:grpSpPr>
          <a:xfrm>
            <a:off x="539388" y="730652"/>
            <a:ext cx="2362500" cy="1853400"/>
            <a:chOff x="501275" y="367527"/>
            <a:chExt cx="2362500" cy="1853400"/>
          </a:xfrm>
        </p:grpSpPr>
        <p:sp>
          <p:nvSpPr>
            <p:cNvPr id="499" name="Google Shape;499;p65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5"/>
            <p:cNvSpPr txBox="1"/>
            <p:nvPr/>
          </p:nvSpPr>
          <p:spPr>
            <a:xfrm>
              <a:off x="609437" y="1069375"/>
              <a:ext cx="2146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POLLING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inefficient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501" name="Google Shape;501;p65"/>
          <p:cNvGrpSpPr/>
          <p:nvPr/>
        </p:nvGrpSpPr>
        <p:grpSpPr>
          <a:xfrm>
            <a:off x="577456" y="3434256"/>
            <a:ext cx="7830506" cy="504866"/>
            <a:chOff x="2371350" y="2059277"/>
            <a:chExt cx="2362500" cy="1853400"/>
          </a:xfrm>
        </p:grpSpPr>
        <p:sp>
          <p:nvSpPr>
            <p:cNvPr id="502" name="Google Shape;502;p65"/>
            <p:cNvSpPr/>
            <p:nvPr/>
          </p:nvSpPr>
          <p:spPr>
            <a:xfrm>
              <a:off x="2371350" y="205927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5"/>
            <p:cNvSpPr txBox="1"/>
            <p:nvPr/>
          </p:nvSpPr>
          <p:spPr>
            <a:xfrm>
              <a:off x="2449324" y="2362232"/>
              <a:ext cx="357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REAlity is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504" name="Google Shape;504;p65"/>
          <p:cNvSpPr txBox="1"/>
          <p:nvPr/>
        </p:nvSpPr>
        <p:spPr>
          <a:xfrm>
            <a:off x="1897700" y="3482870"/>
            <a:ext cx="5644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Traditional real-time solution architectures require heavy lifting.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05" name="Google Shape;505;p65"/>
          <p:cNvGrpSpPr/>
          <p:nvPr/>
        </p:nvGrpSpPr>
        <p:grpSpPr>
          <a:xfrm>
            <a:off x="6083588" y="730652"/>
            <a:ext cx="2362500" cy="1853400"/>
            <a:chOff x="501275" y="367527"/>
            <a:chExt cx="2362500" cy="1853400"/>
          </a:xfrm>
        </p:grpSpPr>
        <p:sp>
          <p:nvSpPr>
            <p:cNvPr id="506" name="Google Shape;506;p65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5"/>
            <p:cNvSpPr txBox="1"/>
            <p:nvPr/>
          </p:nvSpPr>
          <p:spPr>
            <a:xfrm>
              <a:off x="781646" y="1069375"/>
              <a:ext cx="18018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LOT OF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BACKEND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CODE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508" name="Google Shape;508;p65"/>
          <p:cNvGrpSpPr/>
          <p:nvPr/>
        </p:nvGrpSpPr>
        <p:grpSpPr>
          <a:xfrm>
            <a:off x="3390738" y="730652"/>
            <a:ext cx="2362500" cy="1853400"/>
            <a:chOff x="501275" y="367527"/>
            <a:chExt cx="2362500" cy="1853400"/>
          </a:xfrm>
        </p:grpSpPr>
        <p:sp>
          <p:nvSpPr>
            <p:cNvPr id="509" name="Google Shape;509;p65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5"/>
            <p:cNvSpPr txBox="1"/>
            <p:nvPr/>
          </p:nvSpPr>
          <p:spPr>
            <a:xfrm>
              <a:off x="609437" y="1069375"/>
              <a:ext cx="2146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WEBsockets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Are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complex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type="title"/>
          </p:nvPr>
        </p:nvSpPr>
        <p:spPr>
          <a:xfrm>
            <a:off x="403750" y="2001425"/>
            <a:ext cx="35277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are</a:t>
            </a:r>
            <a:endParaRPr b="1" sz="8000"/>
          </a:p>
        </p:txBody>
      </p:sp>
      <p:sp>
        <p:nvSpPr>
          <p:cNvPr id="516" name="Google Shape;516;p66"/>
          <p:cNvSpPr txBox="1"/>
          <p:nvPr>
            <p:ph idx="2" type="title"/>
          </p:nvPr>
        </p:nvSpPr>
        <p:spPr>
          <a:xfrm>
            <a:off x="4151675" y="1753300"/>
            <a:ext cx="46242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THE </a:t>
            </a:r>
            <a:r>
              <a:rPr lang="en" sz="8000"/>
              <a:t>OPTIONS?</a:t>
            </a:r>
            <a:endParaRPr sz="8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7"/>
          <p:cNvPicPr preferRelativeResize="0"/>
          <p:nvPr/>
        </p:nvPicPr>
        <p:blipFill rotWithShape="1">
          <a:blip r:embed="rId3">
            <a:alphaModFix/>
          </a:blip>
          <a:srcRect b="4404" l="0" r="0" t="63258"/>
          <a:stretch/>
        </p:blipFill>
        <p:spPr>
          <a:xfrm>
            <a:off x="0" y="2499450"/>
            <a:ext cx="9144000" cy="197489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67"/>
          <p:cNvGrpSpPr/>
          <p:nvPr/>
        </p:nvGrpSpPr>
        <p:grpSpPr>
          <a:xfrm>
            <a:off x="539388" y="730652"/>
            <a:ext cx="2362500" cy="1853400"/>
            <a:chOff x="501275" y="367527"/>
            <a:chExt cx="2362500" cy="1853400"/>
          </a:xfrm>
        </p:grpSpPr>
        <p:sp>
          <p:nvSpPr>
            <p:cNvPr id="524" name="Google Shape;524;p67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7"/>
            <p:cNvSpPr txBox="1"/>
            <p:nvPr/>
          </p:nvSpPr>
          <p:spPr>
            <a:xfrm>
              <a:off x="609437" y="1069375"/>
              <a:ext cx="2146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AWS API Gateway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WebSockets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526" name="Google Shape;526;p67"/>
          <p:cNvGrpSpPr/>
          <p:nvPr/>
        </p:nvGrpSpPr>
        <p:grpSpPr>
          <a:xfrm>
            <a:off x="577456" y="3434256"/>
            <a:ext cx="7830506" cy="504866"/>
            <a:chOff x="2371350" y="2059277"/>
            <a:chExt cx="2362500" cy="1853400"/>
          </a:xfrm>
        </p:grpSpPr>
        <p:sp>
          <p:nvSpPr>
            <p:cNvPr id="527" name="Google Shape;527;p67"/>
            <p:cNvSpPr/>
            <p:nvPr/>
          </p:nvSpPr>
          <p:spPr>
            <a:xfrm>
              <a:off x="2371350" y="205927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7"/>
            <p:cNvSpPr txBox="1"/>
            <p:nvPr/>
          </p:nvSpPr>
          <p:spPr>
            <a:xfrm>
              <a:off x="2449324" y="2362232"/>
              <a:ext cx="357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DEspite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529" name="Google Shape;529;p67"/>
          <p:cNvSpPr txBox="1"/>
          <p:nvPr/>
        </p:nvSpPr>
        <p:spPr>
          <a:xfrm>
            <a:off x="1897700" y="3482870"/>
            <a:ext cx="5644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They’re serverless, but none is an easy and 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straightforward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setup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30" name="Google Shape;530;p67"/>
          <p:cNvGrpSpPr/>
          <p:nvPr/>
        </p:nvGrpSpPr>
        <p:grpSpPr>
          <a:xfrm>
            <a:off x="6083588" y="730652"/>
            <a:ext cx="2362500" cy="1853400"/>
            <a:chOff x="501275" y="367527"/>
            <a:chExt cx="2362500" cy="1853400"/>
          </a:xfrm>
        </p:grpSpPr>
        <p:sp>
          <p:nvSpPr>
            <p:cNvPr id="531" name="Google Shape;531;p67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7"/>
            <p:cNvSpPr txBox="1"/>
            <p:nvPr/>
          </p:nvSpPr>
          <p:spPr>
            <a:xfrm>
              <a:off x="781646" y="1069375"/>
              <a:ext cx="18018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AWS APPSYNC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GRAPHQL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533" name="Google Shape;533;p67"/>
          <p:cNvGrpSpPr/>
          <p:nvPr/>
        </p:nvGrpSpPr>
        <p:grpSpPr>
          <a:xfrm>
            <a:off x="3390738" y="730652"/>
            <a:ext cx="2362500" cy="1853400"/>
            <a:chOff x="501275" y="367527"/>
            <a:chExt cx="2362500" cy="1853400"/>
          </a:xfrm>
        </p:grpSpPr>
        <p:sp>
          <p:nvSpPr>
            <p:cNvPr id="534" name="Google Shape;534;p67"/>
            <p:cNvSpPr/>
            <p:nvPr/>
          </p:nvSpPr>
          <p:spPr>
            <a:xfrm>
              <a:off x="501275" y="367527"/>
              <a:ext cx="2362500" cy="185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7"/>
            <p:cNvSpPr txBox="1"/>
            <p:nvPr/>
          </p:nvSpPr>
          <p:spPr>
            <a:xfrm>
              <a:off x="609437" y="1069375"/>
              <a:ext cx="21462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AWS IOT CORE</a:t>
              </a:r>
              <a:endPara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/>
          <p:nvPr>
            <p:ph type="title"/>
          </p:nvPr>
        </p:nvSpPr>
        <p:spPr>
          <a:xfrm>
            <a:off x="403750" y="2001425"/>
            <a:ext cx="35277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What’s</a:t>
            </a:r>
            <a:endParaRPr b="1" sz="8000"/>
          </a:p>
        </p:txBody>
      </p:sp>
      <p:sp>
        <p:nvSpPr>
          <p:cNvPr id="541" name="Google Shape;541;p68"/>
          <p:cNvSpPr txBox="1"/>
          <p:nvPr>
            <p:ph idx="2" type="title"/>
          </p:nvPr>
        </p:nvSpPr>
        <p:spPr>
          <a:xfrm>
            <a:off x="4151675" y="1753300"/>
            <a:ext cx="46242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The deal?</a:t>
            </a:r>
            <a:endParaRPr sz="8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9"/>
          <p:cNvSpPr/>
          <p:nvPr/>
        </p:nvSpPr>
        <p:spPr>
          <a:xfrm>
            <a:off x="3206691" y="25746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9"/>
          <p:cNvSpPr/>
          <p:nvPr/>
        </p:nvSpPr>
        <p:spPr>
          <a:xfrm>
            <a:off x="6189839" y="29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9"/>
          <p:cNvSpPr txBox="1"/>
          <p:nvPr>
            <p:ph type="title"/>
          </p:nvPr>
        </p:nvSpPr>
        <p:spPr>
          <a:xfrm>
            <a:off x="233850" y="14895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APPSYNC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549" name="Google Shape;549;p69"/>
          <p:cNvSpPr txBox="1"/>
          <p:nvPr>
            <p:ph idx="3" type="subTitle"/>
          </p:nvPr>
        </p:nvSpPr>
        <p:spPr>
          <a:xfrm>
            <a:off x="6374262" y="72664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0" name="Google Shape;550;p69"/>
          <p:cNvSpPr txBox="1"/>
          <p:nvPr>
            <p:ph idx="4" type="subTitle"/>
          </p:nvPr>
        </p:nvSpPr>
        <p:spPr>
          <a:xfrm>
            <a:off x="6356684" y="7310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overhead</a:t>
            </a:r>
            <a:endParaRPr/>
          </a:p>
        </p:txBody>
      </p:sp>
      <p:sp>
        <p:nvSpPr>
          <p:cNvPr id="551" name="Google Shape;551;p69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</a:t>
            </a:r>
            <a:endParaRPr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2" name="Google Shape;552;p69"/>
          <p:cNvSpPr txBox="1"/>
          <p:nvPr>
            <p:ph idx="2" type="subTitle"/>
          </p:nvPr>
        </p:nvSpPr>
        <p:spPr>
          <a:xfrm>
            <a:off x="3668925" y="3458350"/>
            <a:ext cx="23223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performance</a:t>
            </a:r>
            <a:endParaRPr/>
          </a:p>
        </p:txBody>
      </p:sp>
      <p:grpSp>
        <p:nvGrpSpPr>
          <p:cNvPr id="553" name="Google Shape;553;p69"/>
          <p:cNvGrpSpPr/>
          <p:nvPr/>
        </p:nvGrpSpPr>
        <p:grpSpPr>
          <a:xfrm>
            <a:off x="3167348" y="101275"/>
            <a:ext cx="5892730" cy="4935100"/>
            <a:chOff x="4571486" y="101275"/>
            <a:chExt cx="4473000" cy="4935100"/>
          </a:xfrm>
        </p:grpSpPr>
        <p:cxnSp>
          <p:nvCxnSpPr>
            <p:cNvPr id="554" name="Google Shape;554;p6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6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6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7" name="Google Shape;557;p69"/>
          <p:cNvSpPr/>
          <p:nvPr/>
        </p:nvSpPr>
        <p:spPr>
          <a:xfrm>
            <a:off x="3212675" y="110588"/>
            <a:ext cx="29772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9"/>
          <p:cNvSpPr txBox="1"/>
          <p:nvPr>
            <p:ph idx="1" type="subTitle"/>
          </p:nvPr>
        </p:nvSpPr>
        <p:spPr>
          <a:xfrm>
            <a:off x="4153278" y="72665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CREATE</a:t>
            </a:r>
            <a:endParaRPr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9" name="Google Shape;559;p69"/>
          <p:cNvSpPr txBox="1"/>
          <p:nvPr>
            <p:ph idx="2" type="subTitle"/>
          </p:nvPr>
        </p:nvSpPr>
        <p:spPr>
          <a:xfrm>
            <a:off x="3906378" y="103821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Real-time experiences in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minutes</a:t>
            </a:r>
            <a:endParaRPr b="1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0" name="Google Shape;560;p69"/>
          <p:cNvSpPr/>
          <p:nvPr/>
        </p:nvSpPr>
        <p:spPr>
          <a:xfrm>
            <a:off x="6189850" y="2614122"/>
            <a:ext cx="2863800" cy="24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9"/>
          <p:cNvSpPr txBox="1"/>
          <p:nvPr>
            <p:ph idx="2" type="subTitle"/>
          </p:nvPr>
        </p:nvSpPr>
        <p:spPr>
          <a:xfrm>
            <a:off x="582903" y="3095286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easier way to build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scale real-time experiences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69"/>
          <p:cNvSpPr txBox="1"/>
          <p:nvPr>
            <p:ph idx="3" type="subTitle"/>
          </p:nvPr>
        </p:nvSpPr>
        <p:spPr>
          <a:xfrm>
            <a:off x="6356687" y="31467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LOWER</a:t>
            </a:r>
            <a:endParaRPr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3" name="Google Shape;563;p69"/>
          <p:cNvSpPr txBox="1"/>
          <p:nvPr>
            <p:ph idx="2" type="subTitle"/>
          </p:nvPr>
        </p:nvSpPr>
        <p:spPr>
          <a:xfrm>
            <a:off x="6357809" y="3440800"/>
            <a:ext cx="23223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Total costs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70"/>
          <p:cNvGrpSpPr/>
          <p:nvPr/>
        </p:nvGrpSpPr>
        <p:grpSpPr>
          <a:xfrm>
            <a:off x="3454611" y="1971601"/>
            <a:ext cx="2146791" cy="1884752"/>
            <a:chOff x="649648" y="271400"/>
            <a:chExt cx="6215377" cy="5455143"/>
          </a:xfrm>
        </p:grpSpPr>
        <p:sp>
          <p:nvSpPr>
            <p:cNvPr id="569" name="Google Shape;569;p70"/>
            <p:cNvSpPr/>
            <p:nvPr/>
          </p:nvSpPr>
          <p:spPr>
            <a:xfrm>
              <a:off x="2641907" y="3717593"/>
              <a:ext cx="3573900" cy="2008950"/>
            </a:xfrm>
            <a:custGeom>
              <a:rect b="b" l="l" r="r" t="t"/>
              <a:pathLst>
                <a:path extrusionOk="0" fill="none" h="80358" w="142956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0"/>
            <p:cNvSpPr/>
            <p:nvPr/>
          </p:nvSpPr>
          <p:spPr>
            <a:xfrm>
              <a:off x="1359875" y="2446825"/>
              <a:ext cx="338550" cy="1598275"/>
            </a:xfrm>
            <a:custGeom>
              <a:rect b="b" l="l" r="r" t="t"/>
              <a:pathLst>
                <a:path extrusionOk="0" fill="none" h="63931" w="13542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1709500" y="271400"/>
              <a:ext cx="5149975" cy="2519525"/>
            </a:xfrm>
            <a:custGeom>
              <a:rect b="b" l="l" r="r" t="t"/>
              <a:pathLst>
                <a:path extrusionOk="0" fill="none" h="100781" w="205999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cap="flat" cmpd="sng" w="9525">
              <a:solidFill>
                <a:srgbClr val="325D79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0"/>
            <p:cNvSpPr/>
            <p:nvPr/>
          </p:nvSpPr>
          <p:spPr>
            <a:xfrm>
              <a:off x="5965975" y="415700"/>
              <a:ext cx="754750" cy="754750"/>
            </a:xfrm>
            <a:custGeom>
              <a:rect b="b" l="l" r="r" t="t"/>
              <a:pathLst>
                <a:path extrusionOk="0" fill="none" h="30190" w="3019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0"/>
            <p:cNvSpPr/>
            <p:nvPr/>
          </p:nvSpPr>
          <p:spPr>
            <a:xfrm>
              <a:off x="699475" y="2457925"/>
              <a:ext cx="5183275" cy="2647150"/>
            </a:xfrm>
            <a:custGeom>
              <a:rect b="b" l="l" r="r" t="t"/>
              <a:pathLst>
                <a:path extrusionOk="0" fill="none" h="105886" w="207331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0"/>
            <p:cNvSpPr/>
            <p:nvPr/>
          </p:nvSpPr>
          <p:spPr>
            <a:xfrm>
              <a:off x="2075775" y="387950"/>
              <a:ext cx="4012325" cy="2402975"/>
            </a:xfrm>
            <a:custGeom>
              <a:rect b="b" l="l" r="r" t="t"/>
              <a:pathLst>
                <a:path extrusionOk="0" fill="none" h="96119" w="160493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649648" y="670971"/>
              <a:ext cx="5183118" cy="4298214"/>
            </a:xfrm>
            <a:custGeom>
              <a:rect b="b" l="l" r="r" t="t"/>
              <a:pathLst>
                <a:path extrusionOk="0" fill="none" h="170260" w="205333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cap="flat" cmpd="sng" w="9525">
              <a:solidFill>
                <a:srgbClr val="445D73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0"/>
            <p:cNvSpPr/>
            <p:nvPr/>
          </p:nvSpPr>
          <p:spPr>
            <a:xfrm>
              <a:off x="1731700" y="1059450"/>
              <a:ext cx="5133325" cy="3762600"/>
            </a:xfrm>
            <a:custGeom>
              <a:rect b="b" l="l" r="r" t="t"/>
              <a:pathLst>
                <a:path extrusionOk="0" fill="none" h="150504" w="205333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0"/>
            <p:cNvSpPr/>
            <p:nvPr/>
          </p:nvSpPr>
          <p:spPr>
            <a:xfrm>
              <a:off x="5965975" y="2912975"/>
              <a:ext cx="754750" cy="754775"/>
            </a:xfrm>
            <a:custGeom>
              <a:rect b="b" l="l" r="r" t="t"/>
              <a:pathLst>
                <a:path extrusionOk="0" fill="none" h="30191" w="3019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0"/>
            <p:cNvSpPr/>
            <p:nvPr/>
          </p:nvSpPr>
          <p:spPr>
            <a:xfrm>
              <a:off x="2453125" y="1464550"/>
              <a:ext cx="2874675" cy="2785900"/>
            </a:xfrm>
            <a:custGeom>
              <a:rect b="b" l="l" r="r" t="t"/>
              <a:pathLst>
                <a:path extrusionOk="0" fill="none" h="111436" w="114987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0"/>
            <p:cNvSpPr/>
            <p:nvPr/>
          </p:nvSpPr>
          <p:spPr>
            <a:xfrm>
              <a:off x="732775" y="4183825"/>
              <a:ext cx="754775" cy="760300"/>
            </a:xfrm>
            <a:custGeom>
              <a:rect b="b" l="l" r="r" t="t"/>
              <a:pathLst>
                <a:path extrusionOk="0" fill="none" h="30412" w="30191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0"/>
            <p:cNvSpPr/>
            <p:nvPr/>
          </p:nvSpPr>
          <p:spPr>
            <a:xfrm>
              <a:off x="732775" y="1669900"/>
              <a:ext cx="754775" cy="754750"/>
            </a:xfrm>
            <a:custGeom>
              <a:rect b="b" l="l" r="r" t="t"/>
              <a:pathLst>
                <a:path extrusionOk="0" fill="none" h="30190" w="30191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miter lim="22198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7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APPSYNC Events PUB / SUB model</a:t>
            </a:r>
            <a:endParaRPr/>
          </a:p>
        </p:txBody>
      </p:sp>
      <p:sp>
        <p:nvSpPr>
          <p:cNvPr id="582" name="Google Shape;582;p70"/>
          <p:cNvSpPr txBox="1"/>
          <p:nvPr/>
        </p:nvSpPr>
        <p:spPr>
          <a:xfrm>
            <a:off x="625300" y="3936075"/>
            <a:ext cx="19377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Publishers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3" name="Google Shape;583;p70"/>
          <p:cNvSpPr txBox="1"/>
          <p:nvPr/>
        </p:nvSpPr>
        <p:spPr>
          <a:xfrm>
            <a:off x="3379250" y="3936075"/>
            <a:ext cx="2147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WEBSOCKETs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4" name="Google Shape;584;p70"/>
          <p:cNvSpPr txBox="1"/>
          <p:nvPr/>
        </p:nvSpPr>
        <p:spPr>
          <a:xfrm>
            <a:off x="6423850" y="3936075"/>
            <a:ext cx="2147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SUBSCRIBERS</a:t>
            </a:r>
            <a:endParaRPr sz="36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5" name="Google Shape;5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375" y="2241075"/>
            <a:ext cx="1243500" cy="12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0"/>
          <p:cNvSpPr txBox="1"/>
          <p:nvPr/>
        </p:nvSpPr>
        <p:spPr>
          <a:xfrm>
            <a:off x="3787600" y="3461900"/>
            <a:ext cx="18360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Appsync event api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7" name="Google Shape;58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950" y="2879600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425" y="2879600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8950" y="2879600"/>
            <a:ext cx="645000" cy="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4900" y="2730750"/>
            <a:ext cx="645000" cy="64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70"/>
          <p:cNvCxnSpPr/>
          <p:nvPr/>
        </p:nvCxnSpPr>
        <p:spPr>
          <a:xfrm>
            <a:off x="96552" y="4076250"/>
            <a:ext cx="89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2" name="Google Shape;592;p70"/>
          <p:cNvGrpSpPr/>
          <p:nvPr/>
        </p:nvGrpSpPr>
        <p:grpSpPr>
          <a:xfrm>
            <a:off x="907250" y="1541355"/>
            <a:ext cx="1836000" cy="901820"/>
            <a:chOff x="907250" y="1541355"/>
            <a:chExt cx="1836000" cy="901820"/>
          </a:xfrm>
        </p:grpSpPr>
        <p:grpSp>
          <p:nvGrpSpPr>
            <p:cNvPr id="593" name="Google Shape;593;p70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594" name="Google Shape;594;p70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70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70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70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598" name="Google Shape;598;p70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70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70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70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2" name="Google Shape;602;p70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sp>
        <p:nvSpPr>
          <p:cNvPr id="603" name="Google Shape;603;p70"/>
          <p:cNvSpPr txBox="1"/>
          <p:nvPr/>
        </p:nvSpPr>
        <p:spPr>
          <a:xfrm>
            <a:off x="6530300" y="3233300"/>
            <a:ext cx="20406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Event-driven services</a:t>
            </a:r>
            <a:endParaRPr>
              <a:solidFill>
                <a:schemeClr val="lt1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sp>
        <p:nvSpPr>
          <p:cNvPr id="604" name="Google Shape;604;p70"/>
          <p:cNvSpPr txBox="1"/>
          <p:nvPr/>
        </p:nvSpPr>
        <p:spPr>
          <a:xfrm>
            <a:off x="607625" y="3375738"/>
            <a:ext cx="20406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rPr>
              <a:t>Event-driven services</a:t>
            </a:r>
            <a:endParaRPr>
              <a:solidFill>
                <a:schemeClr val="lt1"/>
              </a:solidFill>
              <a:latin typeface="Overpass Medium"/>
              <a:ea typeface="Overpass Medium"/>
              <a:cs typeface="Overpass Medium"/>
              <a:sym typeface="Overpass Medium"/>
            </a:endParaRPr>
          </a:p>
        </p:txBody>
      </p:sp>
      <p:grpSp>
        <p:nvGrpSpPr>
          <p:cNvPr id="605" name="Google Shape;605;p70"/>
          <p:cNvGrpSpPr/>
          <p:nvPr/>
        </p:nvGrpSpPr>
        <p:grpSpPr>
          <a:xfrm>
            <a:off x="6632600" y="1605980"/>
            <a:ext cx="1836000" cy="901820"/>
            <a:chOff x="907250" y="1541355"/>
            <a:chExt cx="1836000" cy="901820"/>
          </a:xfrm>
        </p:grpSpPr>
        <p:grpSp>
          <p:nvGrpSpPr>
            <p:cNvPr id="606" name="Google Shape;606;p70"/>
            <p:cNvGrpSpPr/>
            <p:nvPr/>
          </p:nvGrpSpPr>
          <p:grpSpPr>
            <a:xfrm>
              <a:off x="1290436" y="1556600"/>
              <a:ext cx="545033" cy="497414"/>
              <a:chOff x="1958520" y="2302574"/>
              <a:chExt cx="359213" cy="327807"/>
            </a:xfrm>
          </p:grpSpPr>
          <p:sp>
            <p:nvSpPr>
              <p:cNvPr id="607" name="Google Shape;607;p70"/>
              <p:cNvSpPr/>
              <p:nvPr/>
            </p:nvSpPr>
            <p:spPr>
              <a:xfrm>
                <a:off x="1958520" y="2302574"/>
                <a:ext cx="359213" cy="327807"/>
              </a:xfrm>
              <a:custGeom>
                <a:rect b="b" l="l" r="r" t="t"/>
                <a:pathLst>
                  <a:path extrusionOk="0" h="10323" w="11312">
                    <a:moveTo>
                      <a:pt x="7168" y="8132"/>
                    </a:moveTo>
                    <a:lnTo>
                      <a:pt x="7501" y="9204"/>
                    </a:lnTo>
                    <a:lnTo>
                      <a:pt x="3799" y="9204"/>
                    </a:lnTo>
                    <a:lnTo>
                      <a:pt x="4120" y="8132"/>
                    </a:lnTo>
                    <a:close/>
                    <a:moveTo>
                      <a:pt x="8466" y="9537"/>
                    </a:moveTo>
                    <a:cubicBezTo>
                      <a:pt x="8597" y="9537"/>
                      <a:pt x="8704" y="9656"/>
                      <a:pt x="8704" y="9775"/>
                    </a:cubicBezTo>
                    <a:cubicBezTo>
                      <a:pt x="8704" y="9906"/>
                      <a:pt x="8597" y="10013"/>
                      <a:pt x="8466" y="10013"/>
                    </a:cubicBezTo>
                    <a:lnTo>
                      <a:pt x="2810" y="10013"/>
                    </a:lnTo>
                    <a:cubicBezTo>
                      <a:pt x="2679" y="10013"/>
                      <a:pt x="2572" y="9906"/>
                      <a:pt x="2572" y="9775"/>
                    </a:cubicBezTo>
                    <a:cubicBezTo>
                      <a:pt x="2572" y="9644"/>
                      <a:pt x="2679" y="9537"/>
                      <a:pt x="2810" y="9537"/>
                    </a:cubicBezTo>
                    <a:close/>
                    <a:moveTo>
                      <a:pt x="1072" y="0"/>
                    </a:moveTo>
                    <a:cubicBezTo>
                      <a:pt x="477" y="0"/>
                      <a:pt x="0" y="476"/>
                      <a:pt x="0" y="1072"/>
                    </a:cubicBezTo>
                    <a:lnTo>
                      <a:pt x="0" y="7049"/>
                    </a:lnTo>
                    <a:cubicBezTo>
                      <a:pt x="0" y="7644"/>
                      <a:pt x="477" y="8120"/>
                      <a:pt x="1072" y="8120"/>
                    </a:cubicBezTo>
                    <a:lnTo>
                      <a:pt x="3763" y="8120"/>
                    </a:lnTo>
                    <a:lnTo>
                      <a:pt x="3441" y="9192"/>
                    </a:lnTo>
                    <a:lnTo>
                      <a:pt x="2822" y="9192"/>
                    </a:lnTo>
                    <a:cubicBezTo>
                      <a:pt x="2513" y="9192"/>
                      <a:pt x="2263" y="9442"/>
                      <a:pt x="2263" y="9751"/>
                    </a:cubicBezTo>
                    <a:cubicBezTo>
                      <a:pt x="2263" y="10073"/>
                      <a:pt x="2513" y="10323"/>
                      <a:pt x="2822" y="10323"/>
                    </a:cubicBezTo>
                    <a:lnTo>
                      <a:pt x="8478" y="10323"/>
                    </a:lnTo>
                    <a:cubicBezTo>
                      <a:pt x="8799" y="10323"/>
                      <a:pt x="9049" y="10073"/>
                      <a:pt x="9049" y="9751"/>
                    </a:cubicBezTo>
                    <a:cubicBezTo>
                      <a:pt x="9049" y="9442"/>
                      <a:pt x="8799" y="9192"/>
                      <a:pt x="8478" y="9192"/>
                    </a:cubicBezTo>
                    <a:lnTo>
                      <a:pt x="7870" y="9192"/>
                    </a:lnTo>
                    <a:lnTo>
                      <a:pt x="7549" y="8120"/>
                    </a:lnTo>
                    <a:lnTo>
                      <a:pt x="10240" y="8120"/>
                    </a:lnTo>
                    <a:cubicBezTo>
                      <a:pt x="10835" y="8120"/>
                      <a:pt x="11311" y="7644"/>
                      <a:pt x="11311" y="7049"/>
                    </a:cubicBezTo>
                    <a:lnTo>
                      <a:pt x="11311" y="1072"/>
                    </a:lnTo>
                    <a:cubicBezTo>
                      <a:pt x="11299" y="488"/>
                      <a:pt x="10823" y="0"/>
                      <a:pt x="10228" y="0"/>
                    </a:cubicBezTo>
                    <a:lnTo>
                      <a:pt x="2786" y="0"/>
                    </a:lnTo>
                    <a:cubicBezTo>
                      <a:pt x="2691" y="0"/>
                      <a:pt x="2620" y="72"/>
                      <a:pt x="2620" y="155"/>
                    </a:cubicBezTo>
                    <a:cubicBezTo>
                      <a:pt x="2620" y="250"/>
                      <a:pt x="2691" y="322"/>
                      <a:pt x="2786" y="322"/>
                    </a:cubicBezTo>
                    <a:lnTo>
                      <a:pt x="10228" y="322"/>
                    </a:lnTo>
                    <a:cubicBezTo>
                      <a:pt x="10621" y="322"/>
                      <a:pt x="10966" y="655"/>
                      <a:pt x="10966" y="1072"/>
                    </a:cubicBezTo>
                    <a:lnTo>
                      <a:pt x="10966" y="7049"/>
                    </a:lnTo>
                    <a:cubicBezTo>
                      <a:pt x="10966" y="7453"/>
                      <a:pt x="10645" y="7799"/>
                      <a:pt x="10228" y="7799"/>
                    </a:cubicBezTo>
                    <a:lnTo>
                      <a:pt x="1072" y="7799"/>
                    </a:lnTo>
                    <a:cubicBezTo>
                      <a:pt x="667" y="7799"/>
                      <a:pt x="322" y="7465"/>
                      <a:pt x="322" y="7049"/>
                    </a:cubicBezTo>
                    <a:lnTo>
                      <a:pt x="322" y="1072"/>
                    </a:lnTo>
                    <a:cubicBezTo>
                      <a:pt x="322" y="667"/>
                      <a:pt x="655" y="322"/>
                      <a:pt x="1072" y="322"/>
                    </a:cubicBezTo>
                    <a:lnTo>
                      <a:pt x="2108" y="322"/>
                    </a:lnTo>
                    <a:cubicBezTo>
                      <a:pt x="2203" y="322"/>
                      <a:pt x="2275" y="250"/>
                      <a:pt x="2275" y="155"/>
                    </a:cubicBezTo>
                    <a:cubicBezTo>
                      <a:pt x="2275" y="72"/>
                      <a:pt x="2203" y="0"/>
                      <a:pt x="2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70"/>
              <p:cNvSpPr/>
              <p:nvPr/>
            </p:nvSpPr>
            <p:spPr>
              <a:xfrm>
                <a:off x="1986877" y="2331313"/>
                <a:ext cx="302117" cy="184909"/>
              </a:xfrm>
              <a:custGeom>
                <a:rect b="b" l="l" r="r" t="t"/>
                <a:pathLst>
                  <a:path extrusionOk="0" h="5823" w="9514">
                    <a:moveTo>
                      <a:pt x="179" y="0"/>
                    </a:moveTo>
                    <a:cubicBezTo>
                      <a:pt x="72" y="0"/>
                      <a:pt x="0" y="71"/>
                      <a:pt x="0" y="179"/>
                    </a:cubicBezTo>
                    <a:lnTo>
                      <a:pt x="0" y="5656"/>
                    </a:lnTo>
                    <a:cubicBezTo>
                      <a:pt x="0" y="5739"/>
                      <a:pt x="72" y="5822"/>
                      <a:pt x="167" y="5822"/>
                    </a:cubicBezTo>
                    <a:lnTo>
                      <a:pt x="9347" y="5822"/>
                    </a:lnTo>
                    <a:cubicBezTo>
                      <a:pt x="9430" y="5822"/>
                      <a:pt x="9513" y="5739"/>
                      <a:pt x="9513" y="5656"/>
                    </a:cubicBezTo>
                    <a:lnTo>
                      <a:pt x="9513" y="5072"/>
                    </a:lnTo>
                    <a:cubicBezTo>
                      <a:pt x="9513" y="4989"/>
                      <a:pt x="9430" y="4905"/>
                      <a:pt x="9347" y="4905"/>
                    </a:cubicBezTo>
                    <a:cubicBezTo>
                      <a:pt x="9252" y="4905"/>
                      <a:pt x="9180" y="4989"/>
                      <a:pt x="9180" y="5072"/>
                    </a:cubicBezTo>
                    <a:lnTo>
                      <a:pt x="9180" y="5489"/>
                    </a:lnTo>
                    <a:lnTo>
                      <a:pt x="346" y="5489"/>
                    </a:lnTo>
                    <a:lnTo>
                      <a:pt x="346" y="345"/>
                    </a:lnTo>
                    <a:lnTo>
                      <a:pt x="9180" y="345"/>
                    </a:lnTo>
                    <a:lnTo>
                      <a:pt x="9180" y="4405"/>
                    </a:lnTo>
                    <a:cubicBezTo>
                      <a:pt x="9168" y="4489"/>
                      <a:pt x="9240" y="4572"/>
                      <a:pt x="9347" y="4572"/>
                    </a:cubicBezTo>
                    <a:cubicBezTo>
                      <a:pt x="9430" y="4572"/>
                      <a:pt x="9513" y="4489"/>
                      <a:pt x="9513" y="4405"/>
                    </a:cubicBezTo>
                    <a:lnTo>
                      <a:pt x="9513" y="179"/>
                    </a:lnTo>
                    <a:cubicBezTo>
                      <a:pt x="9513" y="71"/>
                      <a:pt x="9430" y="0"/>
                      <a:pt x="93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70"/>
              <p:cNvSpPr/>
              <p:nvPr/>
            </p:nvSpPr>
            <p:spPr>
              <a:xfrm>
                <a:off x="2131521" y="2526701"/>
                <a:ext cx="11908" cy="10638"/>
              </a:xfrm>
              <a:custGeom>
                <a:rect b="b" l="l" r="r" t="t"/>
                <a:pathLst>
                  <a:path extrusionOk="0" h="335" w="375">
                    <a:moveTo>
                      <a:pt x="176" y="0"/>
                    </a:moveTo>
                    <a:cubicBezTo>
                      <a:pt x="167" y="0"/>
                      <a:pt x="158" y="1"/>
                      <a:pt x="148" y="3"/>
                    </a:cubicBezTo>
                    <a:cubicBezTo>
                      <a:pt x="77" y="26"/>
                      <a:pt x="17" y="86"/>
                      <a:pt x="17" y="157"/>
                    </a:cubicBezTo>
                    <a:cubicBezTo>
                      <a:pt x="1" y="258"/>
                      <a:pt x="95" y="334"/>
                      <a:pt x="186" y="334"/>
                    </a:cubicBezTo>
                    <a:cubicBezTo>
                      <a:pt x="225" y="334"/>
                      <a:pt x="263" y="320"/>
                      <a:pt x="291" y="288"/>
                    </a:cubicBezTo>
                    <a:cubicBezTo>
                      <a:pt x="375" y="229"/>
                      <a:pt x="375" y="145"/>
                      <a:pt x="327" y="86"/>
                    </a:cubicBezTo>
                    <a:cubicBezTo>
                      <a:pt x="296" y="34"/>
                      <a:pt x="238" y="0"/>
                      <a:pt x="1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70"/>
            <p:cNvGrpSpPr/>
            <p:nvPr/>
          </p:nvGrpSpPr>
          <p:grpSpPr>
            <a:xfrm>
              <a:off x="1911898" y="1541355"/>
              <a:ext cx="287170" cy="497426"/>
              <a:chOff x="2656082" y="2287427"/>
              <a:chExt cx="207582" cy="359594"/>
            </a:xfrm>
          </p:grpSpPr>
          <p:sp>
            <p:nvSpPr>
              <p:cNvPr id="611" name="Google Shape;611;p70"/>
              <p:cNvSpPr/>
              <p:nvPr/>
            </p:nvSpPr>
            <p:spPr>
              <a:xfrm>
                <a:off x="2656082" y="2287427"/>
                <a:ext cx="207582" cy="359594"/>
              </a:xfrm>
              <a:custGeom>
                <a:rect b="b" l="l" r="r" t="t"/>
                <a:pathLst>
                  <a:path extrusionOk="0" h="11324" w="6537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70"/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rect b="b" l="l" r="r" t="t"/>
                <a:pathLst>
                  <a:path extrusionOk="0" h="323" w="1001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70"/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rect b="b" l="l" r="r" t="t"/>
                <a:pathLst>
                  <a:path extrusionOk="0" h="978" w="989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70"/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rect b="b" l="l" r="r" t="t"/>
                <a:pathLst>
                  <a:path extrusionOk="0" h="323" w="322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5" name="Google Shape;615;p70"/>
            <p:cNvSpPr txBox="1"/>
            <p:nvPr/>
          </p:nvSpPr>
          <p:spPr>
            <a:xfrm>
              <a:off x="907250" y="2038775"/>
              <a:ext cx="18360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verpass Medium"/>
                  <a:ea typeface="Overpass Medium"/>
                  <a:cs typeface="Overpass Medium"/>
                  <a:sym typeface="Overpass Medium"/>
                </a:rPr>
                <a:t>Application clients</a:t>
              </a:r>
              <a:endParaRPr>
                <a:solidFill>
                  <a:schemeClr val="lt1"/>
                </a:solidFill>
                <a:latin typeface="Overpass Medium"/>
                <a:ea typeface="Overpass Medium"/>
                <a:cs typeface="Overpass Medium"/>
                <a:sym typeface="Overpass Medium"/>
              </a:endParaRPr>
            </a:p>
          </p:txBody>
        </p:sp>
      </p:grpSp>
      <p:cxnSp>
        <p:nvCxnSpPr>
          <p:cNvPr id="616" name="Google Shape;616;p70"/>
          <p:cNvCxnSpPr>
            <a:endCxn id="615" idx="1"/>
          </p:cNvCxnSpPr>
          <p:nvPr/>
        </p:nvCxnSpPr>
        <p:spPr>
          <a:xfrm>
            <a:off x="5406800" y="2193700"/>
            <a:ext cx="1225800" cy="11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7" name="Google Shape;617;p70"/>
          <p:cNvCxnSpPr>
            <a:endCxn id="603" idx="1"/>
          </p:cNvCxnSpPr>
          <p:nvPr/>
        </p:nvCxnSpPr>
        <p:spPr>
          <a:xfrm>
            <a:off x="5426300" y="3018800"/>
            <a:ext cx="1104000" cy="416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8" name="Google Shape;618;p70"/>
          <p:cNvCxnSpPr>
            <a:endCxn id="602" idx="3"/>
          </p:cNvCxnSpPr>
          <p:nvPr/>
        </p:nvCxnSpPr>
        <p:spPr>
          <a:xfrm rot="10800000">
            <a:off x="2743250" y="2240975"/>
            <a:ext cx="906600" cy="32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9" name="Google Shape;619;p70"/>
          <p:cNvCxnSpPr>
            <a:endCxn id="604" idx="3"/>
          </p:cNvCxnSpPr>
          <p:nvPr/>
        </p:nvCxnSpPr>
        <p:spPr>
          <a:xfrm flipH="1">
            <a:off x="2648225" y="3436338"/>
            <a:ext cx="992100" cy="14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oval"/>
          </a:ln>
        </p:spPr>
      </p:cxnSp>
      <p:grpSp>
        <p:nvGrpSpPr>
          <p:cNvPr id="620" name="Google Shape;620;p70"/>
          <p:cNvGrpSpPr/>
          <p:nvPr/>
        </p:nvGrpSpPr>
        <p:grpSpPr>
          <a:xfrm>
            <a:off x="2639189" y="4372362"/>
            <a:ext cx="613545" cy="208778"/>
            <a:chOff x="8098525" y="3733725"/>
            <a:chExt cx="803700" cy="351300"/>
          </a:xfrm>
        </p:grpSpPr>
        <p:sp>
          <p:nvSpPr>
            <p:cNvPr id="621" name="Google Shape;621;p7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70"/>
          <p:cNvGrpSpPr/>
          <p:nvPr/>
        </p:nvGrpSpPr>
        <p:grpSpPr>
          <a:xfrm>
            <a:off x="5668327" y="4372362"/>
            <a:ext cx="613545" cy="208778"/>
            <a:chOff x="8098525" y="3733725"/>
            <a:chExt cx="803700" cy="351300"/>
          </a:xfrm>
        </p:grpSpPr>
        <p:sp>
          <p:nvSpPr>
            <p:cNvPr id="625" name="Google Shape;625;p70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0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0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70"/>
          <p:cNvSpPr txBox="1"/>
          <p:nvPr/>
        </p:nvSpPr>
        <p:spPr>
          <a:xfrm>
            <a:off x="2866763" y="1547575"/>
            <a:ext cx="34758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Namespace</a:t>
            </a: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/</a:t>
            </a:r>
            <a:r>
              <a:rPr b="1"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channel</a:t>
            </a: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/segment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